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34" r:id="rId2"/>
  </p:sldMasterIdLst>
  <p:notesMasterIdLst>
    <p:notesMasterId r:id="rId55"/>
  </p:notesMasterIdLst>
  <p:handoutMasterIdLst>
    <p:handoutMasterId r:id="rId56"/>
  </p:handoutMasterIdLst>
  <p:sldIdLst>
    <p:sldId id="363" r:id="rId3"/>
    <p:sldId id="284" r:id="rId4"/>
    <p:sldId id="378" r:id="rId5"/>
    <p:sldId id="379" r:id="rId6"/>
    <p:sldId id="380" r:id="rId7"/>
    <p:sldId id="365" r:id="rId8"/>
    <p:sldId id="285" r:id="rId9"/>
    <p:sldId id="359" r:id="rId10"/>
    <p:sldId id="344" r:id="rId11"/>
    <p:sldId id="343" r:id="rId12"/>
    <p:sldId id="337" r:id="rId13"/>
    <p:sldId id="263" r:id="rId14"/>
    <p:sldId id="267" r:id="rId15"/>
    <p:sldId id="269" r:id="rId16"/>
    <p:sldId id="349" r:id="rId17"/>
    <p:sldId id="336" r:id="rId18"/>
    <p:sldId id="272" r:id="rId19"/>
    <p:sldId id="366" r:id="rId20"/>
    <p:sldId id="367" r:id="rId21"/>
    <p:sldId id="369" r:id="rId22"/>
    <p:sldId id="370" r:id="rId23"/>
    <p:sldId id="371" r:id="rId24"/>
    <p:sldId id="372" r:id="rId25"/>
    <p:sldId id="373" r:id="rId26"/>
    <p:sldId id="374" r:id="rId27"/>
    <p:sldId id="375" r:id="rId28"/>
    <p:sldId id="381" r:id="rId29"/>
    <p:sldId id="382" r:id="rId30"/>
    <p:sldId id="383" r:id="rId31"/>
    <p:sldId id="395" r:id="rId32"/>
    <p:sldId id="393" r:id="rId33"/>
    <p:sldId id="394" r:id="rId34"/>
    <p:sldId id="384" r:id="rId35"/>
    <p:sldId id="385" r:id="rId36"/>
    <p:sldId id="386" r:id="rId37"/>
    <p:sldId id="387" r:id="rId38"/>
    <p:sldId id="388" r:id="rId39"/>
    <p:sldId id="389" r:id="rId40"/>
    <p:sldId id="390" r:id="rId41"/>
    <p:sldId id="396" r:id="rId42"/>
    <p:sldId id="397" r:id="rId43"/>
    <p:sldId id="398" r:id="rId44"/>
    <p:sldId id="399" r:id="rId45"/>
    <p:sldId id="400" r:id="rId46"/>
    <p:sldId id="402" r:id="rId47"/>
    <p:sldId id="403" r:id="rId48"/>
    <p:sldId id="404" r:id="rId49"/>
    <p:sldId id="405" r:id="rId50"/>
    <p:sldId id="391" r:id="rId51"/>
    <p:sldId id="392" r:id="rId52"/>
    <p:sldId id="376" r:id="rId53"/>
    <p:sldId id="377" r:id="rId5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3C18"/>
    <a:srgbClr val="090B05"/>
    <a:srgbClr val="CC0066"/>
    <a:srgbClr val="0000FF"/>
    <a:srgbClr val="FFFF99"/>
    <a:srgbClr val="FF6699"/>
    <a:srgbClr val="FFCCFF"/>
    <a:srgbClr val="FF66FF"/>
    <a:srgbClr val="FF3399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5" autoAdjust="0"/>
    <p:restoredTop sz="61470" autoAdjust="0"/>
  </p:normalViewPr>
  <p:slideViewPr>
    <p:cSldViewPr>
      <p:cViewPr>
        <p:scale>
          <a:sx n="66" d="100"/>
          <a:sy n="66" d="100"/>
        </p:scale>
        <p:origin x="-948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757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757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59D88795-9E54-4E43-B446-5079377EC06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9410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2" units="1/cm"/>
          <inkml:channelProperty channel="Y" name="resolution" value="32" units="1/cm"/>
        </inkml:channelProperties>
      </inkml:inkSource>
      <inkml:timestamp xml:id="ts0" timeString="2009-08-19T23:45:01.37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  <inkml:brushProperty name="ignorePressure" value="1"/>
    </inkml:brush>
  </inkml:definitions>
  <inkml:trace contextRef="#ctx0" brushRef="#br0">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2" units="1/cm"/>
          <inkml:channelProperty channel="Y" name="resolution" value="32" units="1/cm"/>
        </inkml:channelProperties>
      </inkml:inkSource>
      <inkml:timestamp xml:id="ts0" timeString="2009-08-19T23:45:01.37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  <inkml:brushProperty name="ignorePressure" value="1"/>
    </inkml:brush>
  </inkml:definitions>
  <inkml:trace contextRef="#ctx0" brushRef="#br0">-2147483648-2147483648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13328190-E9F4-4CAB-B741-D25DF55667B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2785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862A357B-00B8-4782-BAEA-074518A1C107}" type="slidenum">
              <a:rPr lang="zh-CN" altLang="en-US" sz="1200" smtClean="0"/>
              <a:pPr eaLnBrk="1" hangingPunct="1"/>
              <a:t>3</a:t>
            </a:fld>
            <a:endParaRPr lang="en-US" altLang="zh-CN" sz="1200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33687895-CCFB-44E1-9489-82A61279678B}" type="slidenum">
              <a:rPr lang="zh-CN" altLang="en-US" sz="1200" smtClean="0"/>
              <a:pPr eaLnBrk="1" hangingPunct="1"/>
              <a:t>4</a:t>
            </a:fld>
            <a:endParaRPr lang="en-US" altLang="zh-CN" sz="1200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8348976F-EE87-41FC-9936-55BDCE718E18}" type="slidenum">
              <a:rPr lang="zh-CN" altLang="en-US" sz="1200" smtClean="0"/>
              <a:pPr eaLnBrk="1" hangingPunct="1"/>
              <a:t>5</a:t>
            </a:fld>
            <a:endParaRPr lang="en-US" altLang="zh-CN" sz="1200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F325E914-AA7A-4C44-81A4-AE21818A12E8}" type="slidenum">
              <a:rPr lang="zh-CN" altLang="en-US" sz="1200" smtClean="0">
                <a:latin typeface="VNI-Times" pitchFamily="2" charset="0"/>
              </a:rPr>
              <a:pPr eaLnBrk="1" hangingPunct="1"/>
              <a:t>51</a:t>
            </a:fld>
            <a:endParaRPr lang="en-US" altLang="zh-CN" sz="1200" smtClean="0">
              <a:latin typeface="VNI-Times" pitchFamily="2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43FE7-1AB8-4705-A7A2-1D5629DA68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A748E-E1D5-42AF-BE3F-2655A5924FE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66C2E-B30D-4D53-B931-817FF6A70D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85EA1-A1B3-4104-925E-2A1D62FBB1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AAA90-9153-4AFF-87CB-308C4E161F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8898F-A690-46BE-9EE3-A5050C605D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7F91-9B85-487A-8468-E1C7C19F6E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757B-219E-44B0-801C-B2DD93ADF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52A3-1C42-4C81-A2C9-AC2DF51309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CC00B-622D-47B8-B714-9697CC0A31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1B265-F3C6-4D3F-988A-69EF70CE4E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5C6E4-4EEF-4881-B230-8BE95AE893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4022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EC4DE-4370-405A-844D-D547A5D701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1215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1625"/>
            <a:ext cx="7772400" cy="14620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7E7560-DB9B-4EE4-BF89-74F81CFB44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4506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18E3C9-0B0B-48DE-B44B-3477802A7BE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0355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D11885-783E-4ADB-B1AA-7810D52B467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4634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765CD8-C392-4932-9D48-02916D22DD5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0876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895EDD-49CE-476A-B785-4380F100C64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7163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CF979-63EB-4C23-A412-2D331D4B247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9612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D7ACBA-3942-4107-AAE9-9211288F602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7494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D82491-F787-46B4-A1B3-A36CCA54DD3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6205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2AB02-C263-411B-9291-5C70F90EBB4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538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BEC2F1-09C0-4D8D-B519-6E51D41C99C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0039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0FFE50-21E7-468D-89D4-E6BA7004BB5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5024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C5F6F3-AF42-4CB8-B3B4-44373E6A2B2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34075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9413AE-8C67-48B1-869F-C8B47670A6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0682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A72226-49E1-4DA3-9457-D809FD28155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336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E6F7F9"/>
            </a:gs>
            <a:gs pos="0">
              <a:srgbClr val="FF6699"/>
            </a:gs>
            <a:gs pos="0">
              <a:srgbClr val="FFFF00"/>
            </a:gs>
            <a:gs pos="100000">
              <a:schemeClr val="bg1"/>
            </a:gs>
            <a:gs pos="100000">
              <a:srgbClr val="DAEAF5"/>
            </a:gs>
            <a:gs pos="5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1916D-62E5-460A-84C9-D8792E1B851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48" r:id="rId12"/>
    <p:sldLayoutId id="2147483749" r:id="rId13"/>
    <p:sldLayoutId id="2147483750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E6F7F9"/>
            </a:gs>
            <a:gs pos="0">
              <a:srgbClr val="FF6699"/>
            </a:gs>
            <a:gs pos="0">
              <a:srgbClr val="FFFF00"/>
            </a:gs>
            <a:gs pos="100000">
              <a:schemeClr val="bg1"/>
            </a:gs>
            <a:gs pos="100000">
              <a:srgbClr val="DAEAF5"/>
            </a:gs>
            <a:gs pos="5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</a:defRPr>
            </a:lvl1pPr>
          </a:lstStyle>
          <a:p>
            <a:pPr eaLnBrk="1" hangingPunct="1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algn="ctr" eaLnBrk="1" hangingPunct="1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eaLnBrk="1" hangingPunct="1">
              <a:defRPr/>
            </a:pPr>
            <a:fld id="{D99225B1-04FB-45D7-8C94-4BAD4761D608}" type="slidenum">
              <a:rPr lang="en-US">
                <a:solidFill>
                  <a:srgbClr val="000000"/>
                </a:solidFill>
              </a:rPr>
              <a:pPr eaLnBrk="1" hangingPunct="1"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1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  <p:sldLayoutId id="2147483747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wm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5" Type="http://schemas.openxmlformats.org/officeDocument/2006/relationships/image" Target="../media/image13.em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.png"/><Relationship Id="rId7" Type="http://schemas.openxmlformats.org/officeDocument/2006/relationships/image" Target="../media/image2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nhomkimhang.marofin.com/details/6594/Am_Reo.html" TargetMode="External"/><Relationship Id="rId11" Type="http://schemas.openxmlformats.org/officeDocument/2006/relationships/image" Target="../media/image26.png"/><Relationship Id="rId5" Type="http://schemas.openxmlformats.org/officeDocument/2006/relationships/image" Target="../media/image21.jpeg"/><Relationship Id="rId10" Type="http://schemas.openxmlformats.org/officeDocument/2006/relationships/image" Target="../media/image25.png"/><Relationship Id="rId4" Type="http://schemas.openxmlformats.org/officeDocument/2006/relationships/hyperlink" Target="http://www.sieuthithietbi.vn/product_info.php?manufacturers_id=116&amp;products_id=4674&amp;osCsid=1a868e5fbc738ea00bed3f18f7d1a67f" TargetMode="External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hyperlink" Target="http://www.google.com.vn/imgres?hl=vi&amp;biw=1366&amp;bih=532&amp;tbm=isch&amp;tbnid=5c-U_KPSXW2OjM:&amp;imgrefurl=http://tapchivangbac.com/ct-trang-suc-V%C3%A0ng%20jewelry%20-%20DSA432134-1599.html&amp;docid=G4h06tiNU6TlSM&amp;imgurl=http://tapchivangbac.com/UserFiles/Image/San-Pham/10(10).jpg&amp;w=225&amp;h=224&amp;ei=vx2CULXmMsjyrQfpwIGYBw&amp;zoom=1&amp;iact=hc&amp;vpx=131&amp;vpy=187&amp;dur=2013&amp;hovh=179&amp;hovw=180&amp;tx=100&amp;ty=86&amp;sig=114653487610934855001&amp;page=2&amp;tbnh=164&amp;tbnw=165&amp;start=12&amp;ndsp=18&amp;ved=1t:429,r:0,s:12,i:107" TargetMode="External"/><Relationship Id="rId7" Type="http://schemas.openxmlformats.org/officeDocument/2006/relationships/hyperlink" Target="http://gianhangvn.com/1spct66738-mang-nhom.html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hyperlink" Target="http://www.google.com.vn/imgres?start=158&amp;hl=vi&amp;biw=1366&amp;bih=532&amp;tbm=isch&amp;tbnid=yzq6Z5wXK7XH_M:&amp;imgrefurl=http://www.24h.com.vn/trang-suc/sam-san-pham-loc-phat-tai-voi-uu-dai-lon-c175a477561.html&amp;docid=J8d7jYMufUyjKM&amp;imgurl=http://www.24h.com.vn/upload/3-2012/images/2012-08-20/1345453911-sam-san-pham-loc-phat-tai-voi-uu-dai-lon-3.jpg&amp;w=500&amp;h=379&amp;ei=2h2CUMndFoSNrgeH_IDIDA&amp;zoom=1&amp;iact=hc&amp;vpx=1013&amp;vpy=219&amp;dur=96&amp;hovh=195&amp;hovw=258&amp;tx=134&amp;ty=200&amp;sig=114653487610934855001&amp;page=10&amp;tbnh=155&amp;tbnw=195&amp;ndsp=17&amp;ved=1t:429,r:10,s:158,i:278" TargetMode="External"/><Relationship Id="rId10" Type="http://schemas.openxmlformats.org/officeDocument/2006/relationships/image" Target="../media/image32.jpeg"/><Relationship Id="rId4" Type="http://schemas.openxmlformats.org/officeDocument/2006/relationships/image" Target="../media/image28.jpeg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CLFE.MPEG" TargetMode="Externa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0.wmf"/><Relationship Id="rId4" Type="http://schemas.openxmlformats.org/officeDocument/2006/relationships/oleObject" Target="../embeddings/oleObject1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1.wmf"/><Relationship Id="rId9" Type="http://schemas.openxmlformats.org/officeDocument/2006/relationships/oleObject" Target="../embeddings/oleObject6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nthi.com/?a=OT&amp;ot=LT&amp;hdn_lt_id=159#1" TargetMode="External"/><Relationship Id="rId2" Type="http://schemas.openxmlformats.org/officeDocument/2006/relationships/hyperlink" Target="http://www.onthi.com/?a=OT&amp;ot=LT&amp;hdn_lt_id=159#2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43.wmf"/><Relationship Id="rId4" Type="http://schemas.openxmlformats.org/officeDocument/2006/relationships/oleObject" Target="../embeddings/oleObject7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4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43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png"/><Relationship Id="rId4" Type="http://schemas.openxmlformats.org/officeDocument/2006/relationships/image" Target="../media/image1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09075" cy="1306513"/>
            <a:chOff x="0" y="0"/>
            <a:chExt cx="9109075" cy="1306513"/>
          </a:xfrm>
        </p:grpSpPr>
        <p:pic>
          <p:nvPicPr>
            <p:cNvPr id="2050" name="Picture 3" descr="Picture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95400" cy="129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" name="Picture 4" descr="Graphic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800" y="0"/>
              <a:ext cx="6858000" cy="37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" name="Picture 5" descr="Picture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813675" y="14288"/>
              <a:ext cx="1295400" cy="129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53" name="Group 19"/>
          <p:cNvGrpSpPr>
            <a:grpSpLocks/>
          </p:cNvGrpSpPr>
          <p:nvPr/>
        </p:nvGrpSpPr>
        <p:grpSpPr bwMode="auto">
          <a:xfrm>
            <a:off x="-76200" y="5532438"/>
            <a:ext cx="9144000" cy="1611312"/>
            <a:chOff x="0" y="2000"/>
            <a:chExt cx="5760" cy="1908"/>
          </a:xfrm>
        </p:grpSpPr>
        <p:pic>
          <p:nvPicPr>
            <p:cNvPr id="2058" name="Picture 20" descr="200463042511690xy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0" y="2000"/>
              <a:ext cx="780" cy="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9" name="Picture 21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8" y="3008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0" name="Picture 22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8" y="2592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1" name="Picture 23" descr="blumen-pflanzen11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064" y="2528"/>
              <a:ext cx="1440" cy="1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2" name="Picture 24" descr="blumen-pflanzen11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064" y="2510"/>
              <a:ext cx="1440" cy="1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3" name="Picture 25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2" y="2912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4" name="Picture 26" descr="WhitecornerFlower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0" y="2828"/>
              <a:ext cx="960" cy="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5" name="Picture 27" descr="200463042511690xy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4" y="2384"/>
              <a:ext cx="780" cy="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6" name="Picture 28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8" y="2640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7" name="Picture 29" descr="WhitecornerFlower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528"/>
              <a:ext cx="1104" cy="1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8" name="Picture 30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2881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9" name="Picture 31" descr="Blue_rose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2" y="2096"/>
              <a:ext cx="894" cy="1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0" name="Picture 32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4" y="2816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1" name="Picture 33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6" y="2912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2" name="Picture 34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2951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3" name="Picture 35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2868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4" name="Picture 36" descr="Blue_rose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2" y="2536"/>
              <a:ext cx="644" cy="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5" name="Picture 37"/>
            <p:cNvPicPr>
              <a:picLocks noChangeAspect="1" noChangeArrowheads="1" noCrop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4" y="2384"/>
              <a:ext cx="192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6" name="Picture 38"/>
            <p:cNvPicPr>
              <a:picLocks noChangeAspect="1" noChangeArrowheads="1" noCrop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8" y="2000"/>
              <a:ext cx="420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7" name="Picture 39"/>
            <p:cNvPicPr>
              <a:picLocks noChangeAspect="1" noChangeArrowheads="1" noCrop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8" y="2144"/>
              <a:ext cx="192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8" name="Picture 40"/>
            <p:cNvPicPr>
              <a:picLocks noChangeAspect="1" noChangeArrowheads="1" noCrop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8" y="2000"/>
              <a:ext cx="192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9" name="Picture 41"/>
            <p:cNvPicPr>
              <a:picLocks noChangeAspect="1" noChangeArrowheads="1" noCrop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9137955">
              <a:off x="820" y="2968"/>
              <a:ext cx="363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80" name="Picture 42"/>
            <p:cNvPicPr>
              <a:picLocks noChangeAspect="1" noChangeArrowheads="1" noCrop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8682075">
              <a:off x="5424" y="2816"/>
              <a:ext cx="336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54" name="Rectangle 208"/>
          <p:cNvSpPr>
            <a:spLocks noChangeArrowheads="1"/>
          </p:cNvSpPr>
          <p:nvPr/>
        </p:nvSpPr>
        <p:spPr bwMode="auto">
          <a:xfrm>
            <a:off x="152400" y="325438"/>
            <a:ext cx="883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sz="2400" b="1" smtClean="0">
                <a:solidFill>
                  <a:srgbClr val="000000"/>
                </a:solidFill>
                <a:latin typeface="Arial" pitchFamily="34" charset="0"/>
              </a:rPr>
              <a:t>              </a:t>
            </a:r>
            <a:r>
              <a:rPr lang="en-US" sz="2400" smtClean="0">
                <a:solidFill>
                  <a:srgbClr val="EA0000"/>
                </a:solidFill>
                <a:latin typeface="Arial" pitchFamily="34" charset="0"/>
                <a:cs typeface="Times New Roman" pitchFamily="18" charset="0"/>
              </a:rPr>
              <a:t>UBND </a:t>
            </a:r>
            <a:r>
              <a:rPr lang="en-US" sz="2400" smtClean="0">
                <a:solidFill>
                  <a:srgbClr val="EA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smtClean="0">
                <a:solidFill>
                  <a:srgbClr val="EA0000"/>
                </a:solidFill>
                <a:latin typeface="Arial" pitchFamily="34" charset="0"/>
                <a:cs typeface="Times New Roman" pitchFamily="18" charset="0"/>
              </a:rPr>
              <a:t> PHỐ HỒ CHÍ MINH    </a:t>
            </a:r>
          </a:p>
          <a:p>
            <a:pPr algn="ctr" eaLnBrk="1" hangingPunct="1"/>
            <a:r>
              <a:rPr lang="en-US" sz="2400" b="1" smtClean="0">
                <a:solidFill>
                  <a:srgbClr val="EA0000"/>
                </a:solidFill>
                <a:latin typeface="Arial" pitchFamily="34" charset="0"/>
                <a:cs typeface="Times New Roman" pitchFamily="18" charset="0"/>
              </a:rPr>
              <a:t>	  TRƯỜNG CAO ĐẲNG L</a:t>
            </a:r>
            <a:r>
              <a:rPr lang="en-US" sz="2400" b="1" smtClean="0">
                <a:solidFill>
                  <a:srgbClr val="EA0000"/>
                </a:solidFill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400" b="1" smtClean="0">
                <a:solidFill>
                  <a:srgbClr val="EA0000"/>
                </a:solidFill>
                <a:latin typeface="Arial" pitchFamily="34" charset="0"/>
                <a:cs typeface="Times New Roman" pitchFamily="18" charset="0"/>
              </a:rPr>
              <a:t> TỰ TRỌNG TPHCM</a:t>
            </a:r>
            <a:endParaRPr lang="en-US" sz="2500" b="1" baseline="-25000" smtClean="0">
              <a:solidFill>
                <a:srgbClr val="EA0000"/>
              </a:solidFill>
              <a:latin typeface="Arial" pitchFamily="34" charset="0"/>
              <a:cs typeface="Times New Roman" pitchFamily="18" charset="0"/>
            </a:endParaRPr>
          </a:p>
        </p:txBody>
      </p:sp>
      <p:pic>
        <p:nvPicPr>
          <p:cNvPr id="2055" name="Picture 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0" y="1306513"/>
            <a:ext cx="3557588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WordArt 5"/>
          <p:cNvSpPr>
            <a:spLocks noChangeArrowheads="1" noChangeShapeType="1" noTextEdit="1"/>
          </p:cNvSpPr>
          <p:nvPr/>
        </p:nvSpPr>
        <p:spPr bwMode="auto">
          <a:xfrm>
            <a:off x="152400" y="2667000"/>
            <a:ext cx="8839200" cy="171608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 eaLnBrk="1" hangingPunct="1"/>
            <a:r>
              <a:rPr lang="en-US" sz="3600" kern="10" smtClean="0">
                <a:ln w="952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D2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Thân mến chào các em học sinh !</a:t>
            </a:r>
          </a:p>
        </p:txBody>
      </p:sp>
      <p:sp>
        <p:nvSpPr>
          <p:cNvPr id="2057" name="Text Box 209"/>
          <p:cNvSpPr txBox="1">
            <a:spLocks noChangeArrowheads="1"/>
          </p:cNvSpPr>
          <p:nvPr/>
        </p:nvSpPr>
        <p:spPr bwMode="auto">
          <a:xfrm>
            <a:off x="4522788" y="5135563"/>
            <a:ext cx="4038600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n-US" sz="25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GV: Nguyễn Phương Hà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400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Anh_don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268" y="209550"/>
            <a:ext cx="2162175" cy="1238250"/>
          </a:xfrm>
          <a:prstGeom prst="rect">
            <a:avLst/>
          </a:prstGeom>
          <a:noFill/>
        </p:spPr>
      </p:pic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-228600" y="1752600"/>
            <a:ext cx="8686800" cy="3810000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</a:bodyPr>
          <a:lstStyle/>
          <a:p>
            <a:pPr algn="ctr"/>
            <a:r>
              <a:rPr lang="en-US" sz="36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Times New Roman"/>
                <a:cs typeface="Times New Roman"/>
              </a:rPr>
              <a:t>TÍNH CHẤT CỦA KIM LOẠI</a:t>
            </a:r>
          </a:p>
          <a:p>
            <a:pPr algn="ctr"/>
            <a:r>
              <a:rPr lang="en-US" sz="36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Times New Roman"/>
                <a:cs typeface="Times New Roman"/>
              </a:rPr>
              <a:t>                    DÃY ĐIỆN HÓA CỦA KIM LOẠI 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505200" y="914400"/>
            <a:ext cx="2667000" cy="646331"/>
          </a:xfrm>
          <a:prstGeom prst="rect">
            <a:avLst/>
          </a:prstGeom>
          <a:solidFill>
            <a:srgbClr val="3333FF"/>
          </a:solidFill>
          <a:ln w="9525">
            <a:solidFill>
              <a:srgbClr val="521DE7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</a:rPr>
              <a:t>BÀI 74</a:t>
            </a:r>
            <a:endParaRPr lang="en-US" sz="36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  <p:bldP spid="410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2" descr="top bar swoosh revis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7" t="16000"/>
          <a:stretch>
            <a:fillRect/>
          </a:stretch>
        </p:blipFill>
        <p:spPr bwMode="auto">
          <a:xfrm>
            <a:off x="609600" y="0"/>
            <a:ext cx="62817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12" descr="top bar swoosh revise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47" b="16000"/>
          <a:stretch>
            <a:fillRect/>
          </a:stretch>
        </p:blipFill>
        <p:spPr bwMode="auto">
          <a:xfrm>
            <a:off x="2252663" y="0"/>
            <a:ext cx="62817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237577"/>
            <a:ext cx="8610600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50000"/>
              </a:lnSpc>
              <a:defRPr/>
            </a:pPr>
            <a:r>
              <a:rPr lang="it-IT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Sau khi học xong bài này, học sinh có khả năng:</a:t>
            </a:r>
          </a:p>
          <a:p>
            <a:pPr algn="l" eaLnBrk="0" hangingPunct="0">
              <a:lnSpc>
                <a:spcPct val="150000"/>
              </a:lnSpc>
              <a:defRPr/>
            </a:pPr>
            <a:r>
              <a:rPr lang="vi-VN" sz="2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Kiến Thức:</a:t>
            </a:r>
            <a:endParaRPr lang="en-US" sz="28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vi-VN" sz="2800" dirty="0">
                <a:latin typeface="Arial" pitchFamily="34" charset="0"/>
                <a:cs typeface="Arial" pitchFamily="34" charset="0"/>
              </a:rPr>
              <a:t>Nêu</a:t>
            </a:r>
            <a:r>
              <a:rPr lang="it-IT" sz="2800" dirty="0">
                <a:latin typeface="Arial" pitchFamily="34" charset="0"/>
                <a:cs typeface="Arial" pitchFamily="34" charset="0"/>
              </a:rPr>
              <a:t> được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vật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kim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vi-VN" sz="2800" dirty="0" smtClean="0">
                <a:latin typeface="Arial" pitchFamily="34" charset="0"/>
                <a:cs typeface="Arial" pitchFamily="34" charset="0"/>
              </a:rPr>
              <a:t>Giải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thích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cặp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oxi-hóa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khử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kim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.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fr-FR" sz="2800" dirty="0" err="1" smtClean="0">
                <a:latin typeface="Arial" pitchFamily="34" charset="0"/>
                <a:cs typeface="Arial" pitchFamily="34" charset="0"/>
              </a:rPr>
              <a:t>Nêu</a:t>
            </a:r>
            <a:r>
              <a:rPr lang="fr-FR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kiện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xảy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ra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phản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trao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đổi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ion</a:t>
            </a:r>
            <a:r>
              <a:rPr lang="fr-FR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107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>
                <a:solidFill>
                  <a:srgbClr val="FF0000"/>
                </a:solidFill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4108" name="Rectangle 4"/>
          <p:cNvSpPr>
            <a:spLocks noChangeArrowheads="1"/>
          </p:cNvSpPr>
          <p:nvPr/>
        </p:nvSpPr>
        <p:spPr bwMode="auto">
          <a:xfrm>
            <a:off x="3390900" y="482600"/>
            <a:ext cx="22653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it-IT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9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876800"/>
            <a:ext cx="1652588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7" descr="Hoja Carta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940573"/>
      </p:ext>
    </p:extLst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2" descr="top bar swoosh revis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7" t="16000"/>
          <a:stretch>
            <a:fillRect/>
          </a:stretch>
        </p:blipFill>
        <p:spPr bwMode="auto">
          <a:xfrm>
            <a:off x="609600" y="0"/>
            <a:ext cx="62817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12" descr="top bar swoosh revise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47" b="16000"/>
          <a:stretch>
            <a:fillRect/>
          </a:stretch>
        </p:blipFill>
        <p:spPr bwMode="auto">
          <a:xfrm>
            <a:off x="2252663" y="0"/>
            <a:ext cx="62817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066800"/>
            <a:ext cx="8610600" cy="4124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it-IT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Sau khi học xong bài này, học sinh có khả năng:</a:t>
            </a:r>
          </a:p>
          <a:p>
            <a:pPr algn="l" eaLnBrk="0" hangingPunct="0">
              <a:defRPr/>
            </a:pPr>
            <a:r>
              <a:rPr lang="vi-VN" sz="2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Kỹ năng:</a:t>
            </a:r>
            <a:endParaRPr lang="en-US" sz="28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>
              <a:defRPr/>
            </a:pPr>
            <a:endParaRPr lang="en-US" sz="1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Viết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phản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minh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họa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kim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fr-FR" sz="2800" dirty="0" smtClean="0">
                <a:latin typeface="Arial" pitchFamily="34" charset="0"/>
                <a:cs typeface="Arial" pitchFamily="34" charset="0"/>
              </a:rPr>
              <a:t>So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sánh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fr-FR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latin typeface="Arial" pitchFamily="34" charset="0"/>
                <a:cs typeface="Arial" pitchFamily="34" charset="0"/>
              </a:rPr>
              <a:t>tính</a:t>
            </a:r>
            <a:r>
              <a:rPr lang="fr-FR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oxi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ion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kim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khử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kim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cặp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oxi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>
                <a:latin typeface="Arial" pitchFamily="34" charset="0"/>
                <a:cs typeface="Arial" pitchFamily="34" charset="0"/>
              </a:rPr>
              <a:t>khử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.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457200" indent="-457200" algn="l" eaLnBrk="0" hangingPunct="0">
              <a:buFont typeface="Wingdings" pitchFamily="2" charset="2"/>
              <a:buChar char="ü"/>
              <a:defRPr/>
            </a:pPr>
            <a:r>
              <a:rPr lang="vi-VN" sz="2800" dirty="0" smtClean="0">
                <a:latin typeface="Arial" pitchFamily="34" charset="0"/>
                <a:cs typeface="Arial" pitchFamily="34" charset="0"/>
              </a:rPr>
              <a:t>Vận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dụng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giải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được các bài tập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kim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loại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131" name="Group 4"/>
          <p:cNvGrpSpPr>
            <a:grpSpLocks/>
          </p:cNvGrpSpPr>
          <p:nvPr/>
        </p:nvGrpSpPr>
        <p:grpSpPr bwMode="auto">
          <a:xfrm>
            <a:off x="152400" y="304800"/>
            <a:ext cx="83058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5132" name="Rectangle 4"/>
          <p:cNvSpPr>
            <a:spLocks noChangeArrowheads="1"/>
          </p:cNvSpPr>
          <p:nvPr/>
        </p:nvSpPr>
        <p:spPr bwMode="auto">
          <a:xfrm>
            <a:off x="3400425" y="434975"/>
            <a:ext cx="22653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it-IT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33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013" y="4876800"/>
            <a:ext cx="1652587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27" descr="Hoja Carta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7905516"/>
      </p:ext>
    </p:extLst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2" descr="top bar swoosh revis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7" t="16000"/>
          <a:stretch>
            <a:fillRect/>
          </a:stretch>
        </p:blipFill>
        <p:spPr bwMode="auto">
          <a:xfrm>
            <a:off x="609600" y="0"/>
            <a:ext cx="62817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12" descr="top bar swoosh revise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47" b="16000"/>
          <a:stretch>
            <a:fillRect/>
          </a:stretch>
        </p:blipFill>
        <p:spPr bwMode="auto">
          <a:xfrm>
            <a:off x="2252663" y="0"/>
            <a:ext cx="62817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6154" name="Rectangle 1"/>
          <p:cNvSpPr>
            <a:spLocks noChangeArrowheads="1"/>
          </p:cNvSpPr>
          <p:nvPr/>
        </p:nvSpPr>
        <p:spPr bwMode="auto">
          <a:xfrm>
            <a:off x="304800" y="1155700"/>
            <a:ext cx="8610600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algn="l" eaLnBrk="0" hangingPunct="0">
              <a:lnSpc>
                <a:spcPct val="150000"/>
              </a:lnSpc>
            </a:pPr>
            <a:r>
              <a:rPr lang="vi-VN" sz="2800" b="1">
                <a:solidFill>
                  <a:srgbClr val="00B050"/>
                </a:solidFill>
                <a:cs typeface="Arial" pitchFamily="34" charset="0"/>
              </a:rPr>
              <a:t>Thái độ:</a:t>
            </a:r>
            <a:endParaRPr lang="en-US" sz="2800" b="1">
              <a:solidFill>
                <a:srgbClr val="00B050"/>
              </a:solidFill>
              <a:cs typeface="Arial" pitchFamily="34" charset="0"/>
            </a:endParaRPr>
          </a:p>
          <a:p>
            <a:pPr eaLnBrk="0" hangingPunct="0"/>
            <a:endParaRPr lang="en-US" sz="1000" b="1">
              <a:solidFill>
                <a:srgbClr val="002060"/>
              </a:solidFill>
              <a:cs typeface="Arial" pitchFamily="34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vi-VN" sz="2800">
                <a:cs typeface="Arial" pitchFamily="34" charset="0"/>
              </a:rPr>
              <a:t>Có lòng say mê học tập, biết vận dụng những kiến thức đ</a:t>
            </a:r>
            <a:r>
              <a:rPr lang="en-US" sz="2800">
                <a:cs typeface="Arial" pitchFamily="34" charset="0"/>
              </a:rPr>
              <a:t>ã</a:t>
            </a:r>
            <a:r>
              <a:rPr lang="vi-VN" sz="2800">
                <a:cs typeface="Arial" pitchFamily="34" charset="0"/>
              </a:rPr>
              <a:t> học vào cuộc sống, có ý thức bảo vệ môi trường và tài nguyên</a:t>
            </a:r>
            <a:r>
              <a:rPr lang="en-US" sz="2800">
                <a:cs typeface="Arial" pitchFamily="34" charset="0"/>
              </a:rPr>
              <a:t>.</a:t>
            </a:r>
            <a:endParaRPr lang="vi-VN" sz="2800">
              <a:cs typeface="Arial" pitchFamily="34" charset="0"/>
            </a:endParaRPr>
          </a:p>
        </p:txBody>
      </p:sp>
      <p:grpSp>
        <p:nvGrpSpPr>
          <p:cNvPr id="6155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156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it-IT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213" y="4648200"/>
            <a:ext cx="1652587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8" name="Picture 27" descr="Hoja Carta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9602048"/>
      </p:ext>
    </p:extLst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12"/>
          <p:cNvSpPr>
            <a:spLocks noChangeArrowheads="1"/>
          </p:cNvSpPr>
          <p:nvPr/>
        </p:nvSpPr>
        <p:spPr bwMode="auto">
          <a:xfrm>
            <a:off x="7543800" y="5791200"/>
            <a:ext cx="1219200" cy="1066800"/>
          </a:xfrm>
          <a:prstGeom prst="sun">
            <a:avLst>
              <a:gd name="adj" fmla="val 25000"/>
            </a:avLst>
          </a:prstGeom>
          <a:gradFill rotWithShape="1">
            <a:gsLst>
              <a:gs pos="0">
                <a:schemeClr val="bg1"/>
              </a:gs>
              <a:gs pos="100000">
                <a:srgbClr val="66FF33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66FF33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19" name="Line 13"/>
          <p:cNvSpPr>
            <a:spLocks noChangeShapeType="1"/>
          </p:cNvSpPr>
          <p:nvPr/>
        </p:nvSpPr>
        <p:spPr bwMode="auto">
          <a:xfrm>
            <a:off x="457200" y="6324600"/>
            <a:ext cx="7010400" cy="0"/>
          </a:xfrm>
          <a:prstGeom prst="line">
            <a:avLst/>
          </a:prstGeom>
          <a:noFill/>
          <a:ln w="76200" cmpd="thinThick">
            <a:solidFill>
              <a:srgbClr val="00CCF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09" name="Text Box 21"/>
          <p:cNvSpPr txBox="1">
            <a:spLocks noChangeArrowheads="1"/>
          </p:cNvSpPr>
          <p:nvPr/>
        </p:nvSpPr>
        <p:spPr bwMode="auto">
          <a:xfrm>
            <a:off x="304800" y="3352800"/>
            <a:ext cx="1905000" cy="636588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/>
              <a:t>Nội dung</a:t>
            </a:r>
          </a:p>
        </p:txBody>
      </p:sp>
      <p:sp>
        <p:nvSpPr>
          <p:cNvPr id="12310" name="Line 22"/>
          <p:cNvSpPr>
            <a:spLocks noChangeShapeType="1"/>
          </p:cNvSpPr>
          <p:nvPr/>
        </p:nvSpPr>
        <p:spPr bwMode="auto">
          <a:xfrm flipV="1">
            <a:off x="2209800" y="2967038"/>
            <a:ext cx="60960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11" name="Text Box 23"/>
          <p:cNvSpPr txBox="1">
            <a:spLocks noChangeArrowheads="1"/>
          </p:cNvSpPr>
          <p:nvPr/>
        </p:nvSpPr>
        <p:spPr bwMode="auto">
          <a:xfrm>
            <a:off x="2979057" y="2054888"/>
            <a:ext cx="5567363" cy="95410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i="0" dirty="0" smtClean="0"/>
              <a:t>1. </a:t>
            </a:r>
            <a:r>
              <a:rPr lang="en-US" sz="2800" i="0" dirty="0"/>
              <a:t>TÍNH CHẤT VẬT </a:t>
            </a:r>
            <a:r>
              <a:rPr lang="en-US" sz="2800" i="0" dirty="0" smtClean="0"/>
              <a:t>LÍ CHUNG </a:t>
            </a:r>
            <a:r>
              <a:rPr lang="en-US" sz="2800" i="0" dirty="0" smtClean="0">
                <a:solidFill>
                  <a:srgbClr val="000000"/>
                </a:solidFill>
              </a:rPr>
              <a:t>CỦA </a:t>
            </a:r>
            <a:r>
              <a:rPr lang="en-US" sz="2800" i="0" dirty="0">
                <a:solidFill>
                  <a:srgbClr val="000000"/>
                </a:solidFill>
              </a:rPr>
              <a:t>KIM </a:t>
            </a:r>
            <a:r>
              <a:rPr lang="en-US" sz="2800" i="0" dirty="0" smtClean="0">
                <a:solidFill>
                  <a:srgbClr val="000000"/>
                </a:solidFill>
              </a:rPr>
              <a:t>LOẠI</a:t>
            </a:r>
            <a:endParaRPr lang="en-US" sz="2800" i="0" dirty="0">
              <a:solidFill>
                <a:srgbClr val="000000"/>
              </a:solidFill>
            </a:endParaRPr>
          </a:p>
        </p:txBody>
      </p:sp>
      <p:sp>
        <p:nvSpPr>
          <p:cNvPr id="12313" name="Line 25"/>
          <p:cNvSpPr>
            <a:spLocks noChangeShapeType="1"/>
          </p:cNvSpPr>
          <p:nvPr/>
        </p:nvSpPr>
        <p:spPr bwMode="auto">
          <a:xfrm>
            <a:off x="2209800" y="3657600"/>
            <a:ext cx="609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15" name="Text Box 27"/>
          <p:cNvSpPr txBox="1">
            <a:spLocks noChangeArrowheads="1"/>
          </p:cNvSpPr>
          <p:nvPr/>
        </p:nvSpPr>
        <p:spPr bwMode="auto">
          <a:xfrm>
            <a:off x="2999468" y="3046640"/>
            <a:ext cx="5546952" cy="954107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i="0" dirty="0" smtClean="0">
                <a:solidFill>
                  <a:srgbClr val="000000"/>
                </a:solidFill>
              </a:rPr>
              <a:t>  2.  TÍNH </a:t>
            </a:r>
            <a:r>
              <a:rPr lang="en-US" sz="2800" i="0" dirty="0">
                <a:solidFill>
                  <a:srgbClr val="000000"/>
                </a:solidFill>
              </a:rPr>
              <a:t>CHẤT HÓA </a:t>
            </a:r>
            <a:r>
              <a:rPr lang="en-US" sz="2800" i="0" dirty="0" smtClean="0">
                <a:solidFill>
                  <a:srgbClr val="000000"/>
                </a:solidFill>
              </a:rPr>
              <a:t>HỌC </a:t>
            </a:r>
            <a:r>
              <a:rPr lang="en-US" sz="2800" i="0" dirty="0" smtClean="0"/>
              <a:t>CHUNG </a:t>
            </a:r>
            <a:r>
              <a:rPr lang="en-US" sz="2800" i="0" dirty="0">
                <a:solidFill>
                  <a:srgbClr val="000000"/>
                </a:solidFill>
              </a:rPr>
              <a:t>CỦA KIM </a:t>
            </a:r>
            <a:r>
              <a:rPr lang="en-US" sz="2800" i="0" dirty="0" smtClean="0">
                <a:solidFill>
                  <a:srgbClr val="000000"/>
                </a:solidFill>
              </a:rPr>
              <a:t>LOẠI</a:t>
            </a:r>
            <a:endParaRPr lang="en-US" sz="2800" i="0" dirty="0">
              <a:solidFill>
                <a:srgbClr val="000000"/>
              </a:solidFill>
            </a:endParaRPr>
          </a:p>
        </p:txBody>
      </p:sp>
      <p:sp>
        <p:nvSpPr>
          <p:cNvPr id="12316" name="Line 28"/>
          <p:cNvSpPr>
            <a:spLocks noChangeShapeType="1"/>
          </p:cNvSpPr>
          <p:nvPr/>
        </p:nvSpPr>
        <p:spPr bwMode="auto">
          <a:xfrm>
            <a:off x="2205038" y="3657600"/>
            <a:ext cx="614362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17" name="Text Box 29"/>
          <p:cNvSpPr txBox="1">
            <a:spLocks noChangeArrowheads="1"/>
          </p:cNvSpPr>
          <p:nvPr/>
        </p:nvSpPr>
        <p:spPr bwMode="auto">
          <a:xfrm>
            <a:off x="2981325" y="4143375"/>
            <a:ext cx="5565095" cy="954107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i="0" dirty="0" smtClean="0">
                <a:solidFill>
                  <a:srgbClr val="000000"/>
                </a:solidFill>
              </a:rPr>
              <a:t>  3.  DÃY </a:t>
            </a:r>
            <a:r>
              <a:rPr lang="en-US" sz="2800" i="0" dirty="0">
                <a:solidFill>
                  <a:srgbClr val="000000"/>
                </a:solidFill>
              </a:rPr>
              <a:t>ĐIỆN HÓA CỦA            KIM LOẠI</a:t>
            </a:r>
          </a:p>
        </p:txBody>
      </p:sp>
      <p:sp>
        <p:nvSpPr>
          <p:cNvPr id="12" name="WordArt 5"/>
          <p:cNvSpPr>
            <a:spLocks noChangeArrowheads="1" noChangeShapeType="1" noTextEdit="1"/>
          </p:cNvSpPr>
          <p:nvPr/>
        </p:nvSpPr>
        <p:spPr bwMode="auto">
          <a:xfrm>
            <a:off x="21092" y="152400"/>
            <a:ext cx="8934450" cy="990600"/>
          </a:xfrm>
          <a:prstGeom prst="rect">
            <a:avLst/>
          </a:prstGeom>
          <a:ln>
            <a:noFill/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 err="1" smtClean="0">
                <a:ln w="9525">
                  <a:noFill/>
                  <a:round/>
                  <a:headEnd/>
                  <a:tailEnd/>
                </a:ln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Bài</a:t>
            </a:r>
            <a:r>
              <a:rPr lang="en-US" sz="3600" b="1" kern="10" dirty="0" smtClean="0">
                <a:ln w="9525">
                  <a:noFill/>
                  <a:round/>
                  <a:headEnd/>
                  <a:tailEnd/>
                </a:ln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74.</a:t>
            </a:r>
            <a:r>
              <a:rPr lang="en-US" sz="3600" b="1" kern="10" dirty="0" smtClean="0">
                <a:ln w="9525">
                  <a:pattFill prst="pct90">
                    <a:fgClr>
                      <a:srgbClr val="FF0066"/>
                    </a:fgClr>
                    <a:bgClr>
                      <a:srgbClr val="FFFFFF"/>
                    </a:bgClr>
                  </a:pattFill>
                  <a:round/>
                  <a:headEnd/>
                  <a:tailEnd/>
                </a:ln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kern="10" dirty="0" smtClean="0">
                <a:ln w="9525">
                  <a:pattFill prst="pct90">
                    <a:fgClr>
                      <a:srgbClr val="FF0066"/>
                    </a:fgClr>
                    <a:bgClr>
                      <a:srgbClr val="FFFFFF"/>
                    </a:bgClr>
                  </a:patt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TÍNH CHẤT CỦA KIM LOẠI. </a:t>
            </a:r>
          </a:p>
          <a:p>
            <a:pPr algn="ctr"/>
            <a:r>
              <a:rPr lang="en-US" sz="3600" b="1" kern="10" dirty="0" smtClean="0">
                <a:ln w="9525">
                  <a:pattFill prst="pct90">
                    <a:fgClr>
                      <a:srgbClr val="FF0066"/>
                    </a:fgClr>
                    <a:bgClr>
                      <a:srgbClr val="FFFFFF"/>
                    </a:bgClr>
                  </a:patt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DÃY ĐIỆN HÓA CỦA KIM LOẠI </a:t>
            </a:r>
            <a:endParaRPr lang="en-US" sz="3600" b="1" kern="10" dirty="0">
              <a:ln w="9525">
                <a:noFill/>
                <a:round/>
                <a:headEnd/>
                <a:tailEnd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875235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-47172" y="216762"/>
            <a:ext cx="62193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US" sz="3200" b="1" dirty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1</a:t>
            </a:r>
            <a:r>
              <a:rPr lang="en-US" sz="32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. </a:t>
            </a:r>
            <a:r>
              <a:rPr lang="en-US" sz="3200" b="1" dirty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TÍNH CHẤT VẬT </a:t>
            </a:r>
            <a:r>
              <a:rPr lang="en-US" sz="32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LÍ CHUNG</a:t>
            </a:r>
            <a:endParaRPr lang="en-US" sz="3200" b="1" dirty="0">
              <a:solidFill>
                <a:srgbClr val="0000FF"/>
              </a:solidFill>
              <a:latin typeface="Cambria" pitchFamily="18" charset="0"/>
              <a:cs typeface="Arial" charset="0"/>
            </a:endParaRP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685800" y="1524000"/>
            <a:ext cx="7696200" cy="1421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Ở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kim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: </a:t>
            </a:r>
          </a:p>
          <a:p>
            <a:pPr eaLnBrk="1" hangingPunct="1">
              <a:lnSpc>
                <a:spcPct val="120000"/>
              </a:lnSpc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   - Ở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trạng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thái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rắn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trừ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Hg).</a:t>
            </a:r>
          </a:p>
          <a:p>
            <a:pPr eaLnBrk="1" hangingPunct="1">
              <a:lnSpc>
                <a:spcPct val="120000"/>
              </a:lnSpc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  -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dẻo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dẫn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điện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dẫn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ánh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kim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5125" name="Picture 5" descr="nhiet_ke_vo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923" y="3354387"/>
            <a:ext cx="2076877" cy="1751013"/>
          </a:xfrm>
          <a:prstGeom prst="rect">
            <a:avLst/>
          </a:prstGeom>
          <a:noFill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9800" y="3352800"/>
            <a:ext cx="1896533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32923" y="801537"/>
            <a:ext cx="88619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1.1.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chất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lí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chung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8" name="Picture 8" descr="Dây điện lực ruột đồng, cách điện CV-100, 1040130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38600" y="5181599"/>
            <a:ext cx="2514600" cy="1502979"/>
          </a:xfrm>
          <a:prstGeom prst="rect">
            <a:avLst/>
          </a:prstGeom>
          <a:noFill/>
        </p:spPr>
      </p:pic>
      <p:pic>
        <p:nvPicPr>
          <p:cNvPr id="5129" name="Picture 9" descr="  Ấm Reo  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05600" y="5257800"/>
            <a:ext cx="2133600" cy="1447800"/>
          </a:xfrm>
          <a:prstGeom prst="rect">
            <a:avLst/>
          </a:prstGeom>
          <a:noFill/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28601" y="5105400"/>
            <a:ext cx="1981200" cy="1600200"/>
          </a:xfrm>
          <a:prstGeom prst="rect">
            <a:avLst/>
          </a:prstGeom>
          <a:noFill/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286000" y="5181600"/>
            <a:ext cx="1752600" cy="1518920"/>
          </a:xfrm>
          <a:prstGeom prst="rect">
            <a:avLst/>
          </a:prstGeom>
          <a:noFill/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191000" y="3352800"/>
            <a:ext cx="2590800" cy="1828800"/>
          </a:xfrm>
          <a:prstGeom prst="rect">
            <a:avLst/>
          </a:prstGeom>
          <a:noFill/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629400" y="3352801"/>
            <a:ext cx="2401709" cy="17525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17714" y="937010"/>
            <a:ext cx="709748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1.2.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Giải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thích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tính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chất</a:t>
            </a:r>
            <a:r>
              <a:rPr lang="en-US" sz="2800" b="1" dirty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vật</a:t>
            </a:r>
            <a:r>
              <a:rPr lang="en-US" sz="2800" b="1" dirty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lí</a:t>
            </a:r>
            <a:r>
              <a:rPr lang="en-US" sz="2800" b="1" dirty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của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kim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loại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.</a:t>
            </a:r>
            <a:endParaRPr lang="en-US" sz="2800" b="1" dirty="0">
              <a:solidFill>
                <a:srgbClr val="0000FF"/>
              </a:solidFill>
              <a:latin typeface="Cambria" pitchFamily="18" charset="0"/>
              <a:cs typeface="Arial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19314" y="1981200"/>
            <a:ext cx="4191000" cy="22098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Cambria" pitchFamily="18" charset="0"/>
              </a:rPr>
              <a:t>Nhóm</a:t>
            </a:r>
            <a:r>
              <a:rPr lang="en-US" sz="3600" b="1" dirty="0" smtClean="0">
                <a:solidFill>
                  <a:srgbClr val="FF0000"/>
                </a:solidFill>
                <a:latin typeface="Cambria" pitchFamily="18" charset="0"/>
              </a:rPr>
              <a:t> 1.</a:t>
            </a:r>
          </a:p>
          <a:p>
            <a:pPr algn="ctr"/>
            <a:r>
              <a:rPr lang="en-US" sz="3600" b="1" dirty="0" smtClean="0">
                <a:latin typeface="Cambria" pitchFamily="18" charset="0"/>
              </a:rPr>
              <a:t>Vì </a:t>
            </a:r>
            <a:r>
              <a:rPr lang="en-US" sz="3600" b="1" dirty="0" err="1" smtClean="0">
                <a:latin typeface="Cambria" pitchFamily="18" charset="0"/>
              </a:rPr>
              <a:t>sao</a:t>
            </a:r>
            <a:r>
              <a:rPr lang="en-US" sz="3600" b="1" dirty="0" smtClean="0">
                <a:latin typeface="Cambria" pitchFamily="18" charset="0"/>
              </a:rPr>
              <a:t> </a:t>
            </a:r>
            <a:r>
              <a:rPr lang="en-US" sz="3600" b="1" dirty="0" err="1" smtClean="0">
                <a:latin typeface="Cambria" pitchFamily="18" charset="0"/>
              </a:rPr>
              <a:t>kim</a:t>
            </a:r>
            <a:r>
              <a:rPr lang="en-US" sz="3600" b="1" dirty="0" smtClean="0">
                <a:latin typeface="Cambria" pitchFamily="18" charset="0"/>
              </a:rPr>
              <a:t> </a:t>
            </a:r>
            <a:r>
              <a:rPr lang="en-US" sz="3600" b="1" dirty="0" err="1" smtClean="0">
                <a:latin typeface="Cambria" pitchFamily="18" charset="0"/>
              </a:rPr>
              <a:t>loại</a:t>
            </a:r>
            <a:r>
              <a:rPr lang="en-US" sz="3600" b="1" dirty="0" smtClean="0">
                <a:latin typeface="Cambria" pitchFamily="18" charset="0"/>
              </a:rPr>
              <a:t> có </a:t>
            </a:r>
            <a:r>
              <a:rPr lang="en-US" sz="3600" b="1" dirty="0" err="1" smtClean="0">
                <a:latin typeface="Cambria" pitchFamily="18" charset="0"/>
              </a:rPr>
              <a:t>tính</a:t>
            </a:r>
            <a:r>
              <a:rPr lang="en-US" sz="3600" b="1" dirty="0" smtClean="0">
                <a:latin typeface="Cambria" pitchFamily="18" charset="0"/>
              </a:rPr>
              <a:t> </a:t>
            </a:r>
            <a:r>
              <a:rPr lang="en-US" sz="3600" b="1" dirty="0" err="1" smtClean="0">
                <a:latin typeface="Cambria" pitchFamily="18" charset="0"/>
              </a:rPr>
              <a:t>dẻo</a:t>
            </a:r>
            <a:r>
              <a:rPr lang="en-US" sz="3600" b="1" dirty="0" smtClean="0">
                <a:latin typeface="Cambria" pitchFamily="18" charset="0"/>
              </a:rPr>
              <a:t>?</a:t>
            </a:r>
            <a:endParaRPr lang="en-US" sz="3600" b="1" dirty="0">
              <a:latin typeface="Cambria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586514" y="1981200"/>
            <a:ext cx="4191000" cy="2209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Cambria" pitchFamily="18" charset="0"/>
              </a:rPr>
              <a:t>Nhóm</a:t>
            </a:r>
            <a:r>
              <a:rPr lang="en-US" sz="3600" b="1" dirty="0" smtClean="0">
                <a:solidFill>
                  <a:srgbClr val="FF0000"/>
                </a:solidFill>
                <a:latin typeface="Cambria" pitchFamily="18" charset="0"/>
              </a:rPr>
              <a:t> 2.</a:t>
            </a:r>
          </a:p>
          <a:p>
            <a:pPr algn="ctr"/>
            <a:r>
              <a:rPr lang="en-US" sz="3600" b="1" dirty="0" smtClean="0">
                <a:latin typeface="Cambria" pitchFamily="18" charset="0"/>
              </a:rPr>
              <a:t>Vì </a:t>
            </a:r>
            <a:r>
              <a:rPr lang="en-US" sz="3600" b="1" dirty="0" err="1" smtClean="0">
                <a:latin typeface="Cambria" pitchFamily="18" charset="0"/>
              </a:rPr>
              <a:t>sao</a:t>
            </a:r>
            <a:r>
              <a:rPr lang="en-US" sz="3600" b="1" dirty="0" smtClean="0">
                <a:latin typeface="Cambria" pitchFamily="18" charset="0"/>
              </a:rPr>
              <a:t> </a:t>
            </a:r>
            <a:r>
              <a:rPr lang="en-US" sz="3600" b="1" dirty="0" err="1" smtClean="0">
                <a:latin typeface="Cambria" pitchFamily="18" charset="0"/>
              </a:rPr>
              <a:t>kim</a:t>
            </a:r>
            <a:r>
              <a:rPr lang="en-US" sz="3600" b="1" dirty="0" smtClean="0">
                <a:latin typeface="Cambria" pitchFamily="18" charset="0"/>
              </a:rPr>
              <a:t> </a:t>
            </a:r>
            <a:r>
              <a:rPr lang="en-US" sz="3600" b="1" dirty="0" err="1" smtClean="0">
                <a:latin typeface="Cambria" pitchFamily="18" charset="0"/>
              </a:rPr>
              <a:t>loại</a:t>
            </a:r>
            <a:r>
              <a:rPr lang="en-US" sz="3600" b="1" dirty="0" smtClean="0">
                <a:latin typeface="Cambria" pitchFamily="18" charset="0"/>
              </a:rPr>
              <a:t> có </a:t>
            </a:r>
            <a:r>
              <a:rPr lang="en-US" sz="3600" b="1" dirty="0" err="1" smtClean="0">
                <a:latin typeface="Cambria" pitchFamily="18" charset="0"/>
              </a:rPr>
              <a:t>tính</a:t>
            </a:r>
            <a:r>
              <a:rPr lang="en-US" sz="3600" b="1" dirty="0" smtClean="0">
                <a:latin typeface="Cambria" pitchFamily="18" charset="0"/>
              </a:rPr>
              <a:t> </a:t>
            </a:r>
            <a:r>
              <a:rPr lang="en-US" sz="3600" b="1" dirty="0" err="1" smtClean="0">
                <a:latin typeface="Cambria" pitchFamily="18" charset="0"/>
              </a:rPr>
              <a:t>dẫn</a:t>
            </a:r>
            <a:r>
              <a:rPr lang="en-US" sz="3600" b="1" dirty="0" smtClean="0">
                <a:latin typeface="Cambria" pitchFamily="18" charset="0"/>
              </a:rPr>
              <a:t> </a:t>
            </a:r>
            <a:r>
              <a:rPr lang="en-US" sz="3600" b="1" dirty="0" err="1" smtClean="0">
                <a:latin typeface="Cambria" pitchFamily="18" charset="0"/>
              </a:rPr>
              <a:t>điện</a:t>
            </a:r>
            <a:r>
              <a:rPr lang="en-US" sz="3600" b="1" dirty="0" smtClean="0">
                <a:latin typeface="Cambria" pitchFamily="18" charset="0"/>
              </a:rPr>
              <a:t>?</a:t>
            </a:r>
            <a:endParaRPr lang="en-US" sz="3600" b="1" dirty="0">
              <a:latin typeface="Cambria" pitchFamily="18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19314" y="4343400"/>
            <a:ext cx="4191000" cy="22098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Cambria" pitchFamily="18" charset="0"/>
              </a:rPr>
              <a:t>Nhóm</a:t>
            </a:r>
            <a:r>
              <a:rPr lang="en-US" sz="3600" b="1" dirty="0" smtClean="0">
                <a:solidFill>
                  <a:srgbClr val="FF0000"/>
                </a:solidFill>
                <a:latin typeface="Cambria" pitchFamily="18" charset="0"/>
              </a:rPr>
              <a:t> 3.</a:t>
            </a:r>
          </a:p>
          <a:p>
            <a:pPr algn="ctr"/>
            <a:r>
              <a:rPr lang="en-US" sz="3600" b="1" dirty="0" smtClean="0">
                <a:latin typeface="Cambria" pitchFamily="18" charset="0"/>
              </a:rPr>
              <a:t>Vì </a:t>
            </a:r>
            <a:r>
              <a:rPr lang="en-US" sz="3600" b="1" dirty="0" err="1" smtClean="0">
                <a:latin typeface="Cambria" pitchFamily="18" charset="0"/>
              </a:rPr>
              <a:t>sao</a:t>
            </a:r>
            <a:r>
              <a:rPr lang="en-US" sz="3600" b="1" dirty="0" smtClean="0">
                <a:latin typeface="Cambria" pitchFamily="18" charset="0"/>
              </a:rPr>
              <a:t> </a:t>
            </a:r>
            <a:r>
              <a:rPr lang="en-US" sz="3600" b="1" dirty="0" err="1" smtClean="0">
                <a:latin typeface="Cambria" pitchFamily="18" charset="0"/>
              </a:rPr>
              <a:t>kim</a:t>
            </a:r>
            <a:r>
              <a:rPr lang="en-US" sz="3600" b="1" dirty="0" smtClean="0">
                <a:latin typeface="Cambria" pitchFamily="18" charset="0"/>
              </a:rPr>
              <a:t> </a:t>
            </a:r>
            <a:r>
              <a:rPr lang="en-US" sz="3600" b="1" dirty="0" err="1" smtClean="0">
                <a:latin typeface="Cambria" pitchFamily="18" charset="0"/>
              </a:rPr>
              <a:t>loại</a:t>
            </a:r>
            <a:r>
              <a:rPr lang="en-US" sz="3600" b="1" dirty="0" smtClean="0">
                <a:latin typeface="Cambria" pitchFamily="18" charset="0"/>
              </a:rPr>
              <a:t> có </a:t>
            </a:r>
            <a:r>
              <a:rPr lang="en-US" sz="3600" b="1" dirty="0" err="1" smtClean="0">
                <a:latin typeface="Cambria" pitchFamily="18" charset="0"/>
              </a:rPr>
              <a:t>tính</a:t>
            </a:r>
            <a:r>
              <a:rPr lang="en-US" sz="3600" b="1" dirty="0" smtClean="0">
                <a:latin typeface="Cambria" pitchFamily="18" charset="0"/>
              </a:rPr>
              <a:t> </a:t>
            </a:r>
            <a:r>
              <a:rPr lang="en-US" sz="3600" b="1" dirty="0" err="1" smtClean="0">
                <a:latin typeface="Cambria" pitchFamily="18" charset="0"/>
              </a:rPr>
              <a:t>dẫn</a:t>
            </a:r>
            <a:r>
              <a:rPr lang="en-US" sz="3600" b="1" dirty="0" smtClean="0">
                <a:latin typeface="Cambria" pitchFamily="18" charset="0"/>
              </a:rPr>
              <a:t> </a:t>
            </a:r>
            <a:r>
              <a:rPr lang="en-US" sz="3600" b="1" dirty="0" err="1" smtClean="0">
                <a:latin typeface="Cambria" pitchFamily="18" charset="0"/>
              </a:rPr>
              <a:t>nhiệt</a:t>
            </a:r>
            <a:r>
              <a:rPr lang="en-US" sz="3600" b="1" dirty="0" smtClean="0">
                <a:latin typeface="Cambria" pitchFamily="18" charset="0"/>
              </a:rPr>
              <a:t>?</a:t>
            </a:r>
            <a:endParaRPr lang="en-US" sz="3600" b="1" dirty="0">
              <a:latin typeface="Cambria" pitchFamily="18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586514" y="4343400"/>
            <a:ext cx="4191000" cy="220980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Cambria" pitchFamily="18" charset="0"/>
              </a:rPr>
              <a:t>Nhóm</a:t>
            </a:r>
            <a:r>
              <a:rPr lang="en-US" sz="3600" b="1" dirty="0" smtClean="0">
                <a:solidFill>
                  <a:srgbClr val="FF0000"/>
                </a:solidFill>
                <a:latin typeface="Cambria" pitchFamily="18" charset="0"/>
              </a:rPr>
              <a:t> 4.</a:t>
            </a:r>
          </a:p>
          <a:p>
            <a:pPr algn="ctr"/>
            <a:r>
              <a:rPr lang="en-US" sz="3600" b="1" dirty="0" smtClean="0">
                <a:latin typeface="Cambria" pitchFamily="18" charset="0"/>
              </a:rPr>
              <a:t>Vì </a:t>
            </a:r>
            <a:r>
              <a:rPr lang="en-US" sz="3600" b="1" dirty="0" err="1" smtClean="0">
                <a:latin typeface="Cambria" pitchFamily="18" charset="0"/>
              </a:rPr>
              <a:t>sao</a:t>
            </a:r>
            <a:r>
              <a:rPr lang="en-US" sz="3600" b="1" dirty="0" smtClean="0">
                <a:latin typeface="Cambria" pitchFamily="18" charset="0"/>
              </a:rPr>
              <a:t> </a:t>
            </a:r>
            <a:r>
              <a:rPr lang="en-US" sz="3600" b="1" dirty="0" err="1" smtClean="0">
                <a:latin typeface="Cambria" pitchFamily="18" charset="0"/>
              </a:rPr>
              <a:t>kim</a:t>
            </a:r>
            <a:r>
              <a:rPr lang="en-US" sz="3600" b="1" dirty="0" smtClean="0">
                <a:latin typeface="Cambria" pitchFamily="18" charset="0"/>
              </a:rPr>
              <a:t> </a:t>
            </a:r>
            <a:r>
              <a:rPr lang="en-US" sz="3600" b="1" dirty="0" err="1" smtClean="0">
                <a:latin typeface="Cambria" pitchFamily="18" charset="0"/>
              </a:rPr>
              <a:t>loại</a:t>
            </a:r>
            <a:r>
              <a:rPr lang="en-US" sz="3600" b="1" dirty="0" smtClean="0">
                <a:latin typeface="Cambria" pitchFamily="18" charset="0"/>
              </a:rPr>
              <a:t> có </a:t>
            </a:r>
            <a:r>
              <a:rPr lang="en-US" sz="3600" b="1" dirty="0" err="1" smtClean="0">
                <a:latin typeface="Cambria" pitchFamily="18" charset="0"/>
              </a:rPr>
              <a:t>ánh</a:t>
            </a:r>
            <a:r>
              <a:rPr lang="en-US" sz="3600" b="1" dirty="0" smtClean="0">
                <a:latin typeface="Cambria" pitchFamily="18" charset="0"/>
              </a:rPr>
              <a:t> </a:t>
            </a:r>
            <a:r>
              <a:rPr lang="en-US" sz="3600" b="1" dirty="0" err="1" smtClean="0">
                <a:latin typeface="Cambria" pitchFamily="18" charset="0"/>
              </a:rPr>
              <a:t>kim</a:t>
            </a:r>
            <a:r>
              <a:rPr lang="en-US" sz="3600" b="1" dirty="0" smtClean="0">
                <a:latin typeface="Cambria" pitchFamily="18" charset="0"/>
              </a:rPr>
              <a:t>?</a:t>
            </a:r>
            <a:endParaRPr lang="en-US" sz="3600" b="1" dirty="0">
              <a:latin typeface="Cambria" pitchFamily="18" charset="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-25400" y="295860"/>
            <a:ext cx="5892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US" sz="3200" b="1" dirty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1</a:t>
            </a:r>
            <a:r>
              <a:rPr lang="en-US" sz="32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. </a:t>
            </a:r>
            <a:r>
              <a:rPr lang="en-US" sz="3200" b="1" dirty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TÍNH CHẤT VẬT </a:t>
            </a:r>
            <a:r>
              <a:rPr lang="en-US" sz="32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LÍ CHUNG</a:t>
            </a:r>
            <a:endParaRPr lang="en-US" sz="3200" b="1" dirty="0">
              <a:solidFill>
                <a:srgbClr val="0000FF"/>
              </a:solidFill>
              <a:latin typeface="Cambria" pitchFamily="18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2" name="Oval 32"/>
          <p:cNvSpPr>
            <a:spLocks noChangeArrowheads="1"/>
          </p:cNvSpPr>
          <p:nvPr/>
        </p:nvSpPr>
        <p:spPr bwMode="auto">
          <a:xfrm>
            <a:off x="6538913" y="18923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1473" name="Oval 33"/>
          <p:cNvSpPr>
            <a:spLocks noChangeArrowheads="1"/>
          </p:cNvSpPr>
          <p:nvPr/>
        </p:nvSpPr>
        <p:spPr bwMode="auto">
          <a:xfrm>
            <a:off x="6602413" y="23622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61474" name="Text Box 34"/>
          <p:cNvSpPr txBox="1">
            <a:spLocks noChangeArrowheads="1"/>
          </p:cNvSpPr>
          <p:nvPr/>
        </p:nvSpPr>
        <p:spPr bwMode="auto">
          <a:xfrm>
            <a:off x="6843713" y="1828800"/>
            <a:ext cx="2300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Cambria" pitchFamily="18" charset="0"/>
              </a:rPr>
              <a:t>Ion </a:t>
            </a:r>
            <a:r>
              <a:rPr lang="en-US" b="1" dirty="0" err="1">
                <a:latin typeface="Cambria" pitchFamily="18" charset="0"/>
              </a:rPr>
              <a:t>dương</a:t>
            </a:r>
            <a:r>
              <a:rPr lang="en-US" b="1" dirty="0">
                <a:latin typeface="Cambria" pitchFamily="18" charset="0"/>
              </a:rPr>
              <a:t> </a:t>
            </a:r>
            <a:r>
              <a:rPr lang="en-US" b="1" dirty="0" err="1">
                <a:latin typeface="Cambria" pitchFamily="18" charset="0"/>
              </a:rPr>
              <a:t>kim</a:t>
            </a:r>
            <a:r>
              <a:rPr lang="en-US" b="1" dirty="0">
                <a:latin typeface="Cambria" pitchFamily="18" charset="0"/>
              </a:rPr>
              <a:t> </a:t>
            </a:r>
            <a:r>
              <a:rPr lang="en-US" b="1" dirty="0" err="1">
                <a:latin typeface="Cambria" pitchFamily="18" charset="0"/>
              </a:rPr>
              <a:t>loại</a:t>
            </a:r>
            <a:endParaRPr lang="en-US" b="1" dirty="0">
              <a:latin typeface="Cambria" pitchFamily="18" charset="0"/>
            </a:endParaRPr>
          </a:p>
        </p:txBody>
      </p:sp>
      <p:sp>
        <p:nvSpPr>
          <p:cNvPr id="61475" name="Text Box 35"/>
          <p:cNvSpPr txBox="1">
            <a:spLocks noChangeArrowheads="1"/>
          </p:cNvSpPr>
          <p:nvPr/>
        </p:nvSpPr>
        <p:spPr bwMode="auto">
          <a:xfrm>
            <a:off x="6919913" y="2209800"/>
            <a:ext cx="2057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Cambria" pitchFamily="18" charset="0"/>
              </a:rPr>
              <a:t>Electron </a:t>
            </a:r>
            <a:r>
              <a:rPr lang="en-US" b="1" dirty="0" err="1">
                <a:latin typeface="Cambria" pitchFamily="18" charset="0"/>
              </a:rPr>
              <a:t>tự</a:t>
            </a:r>
            <a:r>
              <a:rPr lang="en-US" b="1" dirty="0">
                <a:latin typeface="Cambria" pitchFamily="18" charset="0"/>
              </a:rPr>
              <a:t> do</a:t>
            </a:r>
          </a:p>
        </p:txBody>
      </p:sp>
      <p:grpSp>
        <p:nvGrpSpPr>
          <p:cNvPr id="61478" name="Group 38"/>
          <p:cNvGrpSpPr>
            <a:grpSpLocks/>
          </p:cNvGrpSpPr>
          <p:nvPr/>
        </p:nvGrpSpPr>
        <p:grpSpPr bwMode="auto">
          <a:xfrm>
            <a:off x="228600" y="990600"/>
            <a:ext cx="3352800" cy="2362200"/>
            <a:chOff x="0" y="912"/>
            <a:chExt cx="2112" cy="1056"/>
          </a:xfrm>
        </p:grpSpPr>
        <p:sp>
          <p:nvSpPr>
            <p:cNvPr id="61479" name="AutoShape 39"/>
            <p:cNvSpPr>
              <a:spLocks noChangeArrowheads="1"/>
            </p:cNvSpPr>
            <p:nvPr/>
          </p:nvSpPr>
          <p:spPr bwMode="auto">
            <a:xfrm>
              <a:off x="0" y="912"/>
              <a:ext cx="2112" cy="1056"/>
            </a:xfrm>
            <a:prstGeom prst="irregularSeal1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>
                <a:latin typeface="Cambria" pitchFamily="18" charset="0"/>
              </a:endParaRPr>
            </a:p>
          </p:txBody>
        </p:sp>
        <p:sp>
          <p:nvSpPr>
            <p:cNvPr id="61480" name="Text Box 40"/>
            <p:cNvSpPr txBox="1">
              <a:spLocks noChangeArrowheads="1"/>
            </p:cNvSpPr>
            <p:nvPr/>
          </p:nvSpPr>
          <p:spPr bwMode="auto">
            <a:xfrm>
              <a:off x="238" y="1207"/>
              <a:ext cx="1643" cy="4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sz="2400" b="1" dirty="0" err="1">
                  <a:latin typeface="Cambria" pitchFamily="18" charset="0"/>
                </a:rPr>
                <a:t>Lực</a:t>
              </a:r>
              <a:r>
                <a:rPr lang="en-US" sz="2400" b="1" dirty="0">
                  <a:latin typeface="Cambria" pitchFamily="18" charset="0"/>
                </a:rPr>
                <a:t> </a:t>
              </a:r>
              <a:r>
                <a:rPr lang="en-US" sz="2400" b="1" dirty="0" err="1">
                  <a:latin typeface="Cambria" pitchFamily="18" charset="0"/>
                </a:rPr>
                <a:t>cơ</a:t>
              </a:r>
              <a:r>
                <a:rPr lang="en-US" sz="2400" b="1" dirty="0">
                  <a:latin typeface="Cambria" pitchFamily="18" charset="0"/>
                </a:rPr>
                <a:t> </a:t>
              </a:r>
              <a:r>
                <a:rPr lang="en-US" sz="2400" b="1" dirty="0" err="1">
                  <a:latin typeface="Cambria" pitchFamily="18" charset="0"/>
                </a:rPr>
                <a:t>học</a:t>
              </a:r>
              <a:endParaRPr lang="en-US" sz="2400" b="1" dirty="0">
                <a:latin typeface="Cambria" pitchFamily="18" charset="0"/>
              </a:endParaRPr>
            </a:p>
            <a:p>
              <a:pPr algn="ctr" eaLnBrk="1" hangingPunct="1">
                <a:spcBef>
                  <a:spcPct val="50000"/>
                </a:spcBef>
              </a:pPr>
              <a:r>
                <a:rPr lang="en-US" sz="2400" b="1" dirty="0">
                  <a:latin typeface="Cambria" pitchFamily="18" charset="0"/>
                </a:rPr>
                <a:t> </a:t>
              </a:r>
              <a:r>
                <a:rPr lang="en-US" sz="2400" b="1" dirty="0" err="1">
                  <a:latin typeface="Cambria" pitchFamily="18" charset="0"/>
                </a:rPr>
                <a:t>tác</a:t>
              </a:r>
              <a:r>
                <a:rPr lang="en-US" sz="2400" b="1" dirty="0">
                  <a:latin typeface="Cambria" pitchFamily="18" charset="0"/>
                </a:rPr>
                <a:t> </a:t>
              </a:r>
              <a:r>
                <a:rPr lang="en-US" sz="2400" b="1" dirty="0" err="1">
                  <a:latin typeface="Cambria" pitchFamily="18" charset="0"/>
                </a:rPr>
                <a:t>động</a:t>
              </a:r>
              <a:endParaRPr lang="en-US" sz="2400" b="1" dirty="0">
                <a:latin typeface="Cambria" pitchFamily="18" charset="0"/>
              </a:endParaRPr>
            </a:p>
          </p:txBody>
        </p:sp>
      </p:grpSp>
      <p:sp>
        <p:nvSpPr>
          <p:cNvPr id="61481" name="Text Box 41"/>
          <p:cNvSpPr txBox="1">
            <a:spLocks noChangeArrowheads="1"/>
          </p:cNvSpPr>
          <p:nvPr/>
        </p:nvSpPr>
        <p:spPr bwMode="auto">
          <a:xfrm>
            <a:off x="4038600" y="838200"/>
            <a:ext cx="2362200" cy="27130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17200">
              <a:latin typeface="Cambria" pitchFamily="18" charset="0"/>
            </a:endParaRPr>
          </a:p>
        </p:txBody>
      </p:sp>
      <p:sp>
        <p:nvSpPr>
          <p:cNvPr id="61482" name="Oval 42"/>
          <p:cNvSpPr>
            <a:spLocks noChangeArrowheads="1"/>
          </p:cNvSpPr>
          <p:nvPr/>
        </p:nvSpPr>
        <p:spPr bwMode="auto">
          <a:xfrm>
            <a:off x="4343400" y="11112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1483" name="Oval 43"/>
          <p:cNvSpPr>
            <a:spLocks noChangeArrowheads="1"/>
          </p:cNvSpPr>
          <p:nvPr/>
        </p:nvSpPr>
        <p:spPr bwMode="auto">
          <a:xfrm>
            <a:off x="4327525" y="17589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1484" name="Oval 44"/>
          <p:cNvSpPr>
            <a:spLocks noChangeArrowheads="1"/>
          </p:cNvSpPr>
          <p:nvPr/>
        </p:nvSpPr>
        <p:spPr bwMode="auto">
          <a:xfrm>
            <a:off x="5105400" y="11112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1485" name="Oval 45"/>
          <p:cNvSpPr>
            <a:spLocks noChangeArrowheads="1"/>
          </p:cNvSpPr>
          <p:nvPr/>
        </p:nvSpPr>
        <p:spPr bwMode="auto">
          <a:xfrm>
            <a:off x="5791200" y="11112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1486" name="Oval 46"/>
          <p:cNvSpPr>
            <a:spLocks noChangeArrowheads="1"/>
          </p:cNvSpPr>
          <p:nvPr/>
        </p:nvSpPr>
        <p:spPr bwMode="auto">
          <a:xfrm>
            <a:off x="5105400" y="17970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1487" name="Oval 47"/>
          <p:cNvSpPr>
            <a:spLocks noChangeArrowheads="1"/>
          </p:cNvSpPr>
          <p:nvPr/>
        </p:nvSpPr>
        <p:spPr bwMode="auto">
          <a:xfrm>
            <a:off x="5791200" y="17970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1488" name="Oval 48"/>
          <p:cNvSpPr>
            <a:spLocks noChangeArrowheads="1"/>
          </p:cNvSpPr>
          <p:nvPr/>
        </p:nvSpPr>
        <p:spPr bwMode="auto">
          <a:xfrm>
            <a:off x="4343400" y="24066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1489" name="Oval 49"/>
          <p:cNvSpPr>
            <a:spLocks noChangeArrowheads="1"/>
          </p:cNvSpPr>
          <p:nvPr/>
        </p:nvSpPr>
        <p:spPr bwMode="auto">
          <a:xfrm>
            <a:off x="5105400" y="24066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1490" name="Oval 50"/>
          <p:cNvSpPr>
            <a:spLocks noChangeArrowheads="1"/>
          </p:cNvSpPr>
          <p:nvPr/>
        </p:nvSpPr>
        <p:spPr bwMode="auto">
          <a:xfrm>
            <a:off x="5791200" y="24066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1491" name="Oval 51"/>
          <p:cNvSpPr>
            <a:spLocks noChangeArrowheads="1"/>
          </p:cNvSpPr>
          <p:nvPr/>
        </p:nvSpPr>
        <p:spPr bwMode="auto">
          <a:xfrm>
            <a:off x="5105400" y="30924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1492" name="Oval 52"/>
          <p:cNvSpPr>
            <a:spLocks noChangeArrowheads="1"/>
          </p:cNvSpPr>
          <p:nvPr/>
        </p:nvSpPr>
        <p:spPr bwMode="auto">
          <a:xfrm>
            <a:off x="4343400" y="30924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1493" name="Oval 53"/>
          <p:cNvSpPr>
            <a:spLocks noChangeArrowheads="1"/>
          </p:cNvSpPr>
          <p:nvPr/>
        </p:nvSpPr>
        <p:spPr bwMode="auto">
          <a:xfrm>
            <a:off x="5791200" y="30924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1494" name="Oval 54"/>
          <p:cNvSpPr>
            <a:spLocks noChangeArrowheads="1"/>
          </p:cNvSpPr>
          <p:nvPr/>
        </p:nvSpPr>
        <p:spPr bwMode="auto">
          <a:xfrm>
            <a:off x="4222750" y="140335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61495" name="Oval 55"/>
          <p:cNvSpPr>
            <a:spLocks noChangeArrowheads="1"/>
          </p:cNvSpPr>
          <p:nvPr/>
        </p:nvSpPr>
        <p:spPr bwMode="auto">
          <a:xfrm>
            <a:off x="5029200" y="14478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61496" name="Oval 56"/>
          <p:cNvSpPr>
            <a:spLocks noChangeArrowheads="1"/>
          </p:cNvSpPr>
          <p:nvPr/>
        </p:nvSpPr>
        <p:spPr bwMode="auto">
          <a:xfrm>
            <a:off x="5715000" y="14478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61497" name="Oval 57"/>
          <p:cNvSpPr>
            <a:spLocks noChangeArrowheads="1"/>
          </p:cNvSpPr>
          <p:nvPr/>
        </p:nvSpPr>
        <p:spPr bwMode="auto">
          <a:xfrm>
            <a:off x="4648200" y="19050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1498" name="Oval 58"/>
          <p:cNvSpPr>
            <a:spLocks noChangeArrowheads="1"/>
          </p:cNvSpPr>
          <p:nvPr/>
        </p:nvSpPr>
        <p:spPr bwMode="auto">
          <a:xfrm>
            <a:off x="5410200" y="19050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1499" name="Oval 59"/>
          <p:cNvSpPr>
            <a:spLocks noChangeArrowheads="1"/>
          </p:cNvSpPr>
          <p:nvPr/>
        </p:nvSpPr>
        <p:spPr bwMode="auto">
          <a:xfrm>
            <a:off x="6096000" y="24384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1500" name="Oval 60"/>
          <p:cNvSpPr>
            <a:spLocks noChangeArrowheads="1"/>
          </p:cNvSpPr>
          <p:nvPr/>
        </p:nvSpPr>
        <p:spPr bwMode="auto">
          <a:xfrm>
            <a:off x="5562600" y="19812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1501" name="Oval 61"/>
          <p:cNvSpPr>
            <a:spLocks noChangeArrowheads="1"/>
          </p:cNvSpPr>
          <p:nvPr/>
        </p:nvSpPr>
        <p:spPr bwMode="auto">
          <a:xfrm>
            <a:off x="5410200" y="23622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1502" name="Oval 62"/>
          <p:cNvSpPr>
            <a:spLocks noChangeArrowheads="1"/>
          </p:cNvSpPr>
          <p:nvPr/>
        </p:nvSpPr>
        <p:spPr bwMode="auto">
          <a:xfrm>
            <a:off x="5715000" y="32766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1503" name="Oval 63"/>
          <p:cNvSpPr>
            <a:spLocks noChangeArrowheads="1"/>
          </p:cNvSpPr>
          <p:nvPr/>
        </p:nvSpPr>
        <p:spPr bwMode="auto">
          <a:xfrm>
            <a:off x="4191000" y="32766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1504" name="Oval 64"/>
          <p:cNvSpPr>
            <a:spLocks noChangeArrowheads="1"/>
          </p:cNvSpPr>
          <p:nvPr/>
        </p:nvSpPr>
        <p:spPr bwMode="auto">
          <a:xfrm>
            <a:off x="4267200" y="26670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61505" name="Oval 65"/>
          <p:cNvSpPr>
            <a:spLocks noChangeArrowheads="1"/>
          </p:cNvSpPr>
          <p:nvPr/>
        </p:nvSpPr>
        <p:spPr bwMode="auto">
          <a:xfrm>
            <a:off x="4953000" y="33528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61506" name="Line 66"/>
          <p:cNvSpPr>
            <a:spLocks noChangeShapeType="1"/>
          </p:cNvSpPr>
          <p:nvPr/>
        </p:nvSpPr>
        <p:spPr bwMode="auto">
          <a:xfrm>
            <a:off x="3581400" y="1143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1507" name="Line 67"/>
          <p:cNvSpPr>
            <a:spLocks noChangeShapeType="1"/>
          </p:cNvSpPr>
          <p:nvPr/>
        </p:nvSpPr>
        <p:spPr bwMode="auto">
          <a:xfrm>
            <a:off x="3581400" y="1828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1508" name="Line 68"/>
          <p:cNvSpPr>
            <a:spLocks noChangeShapeType="1"/>
          </p:cNvSpPr>
          <p:nvPr/>
        </p:nvSpPr>
        <p:spPr bwMode="auto">
          <a:xfrm>
            <a:off x="3581400" y="25146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1509" name="Text Box 69"/>
          <p:cNvSpPr txBox="1">
            <a:spLocks noChangeArrowheads="1"/>
          </p:cNvSpPr>
          <p:nvPr/>
        </p:nvSpPr>
        <p:spPr bwMode="auto">
          <a:xfrm>
            <a:off x="2857500" y="4267200"/>
            <a:ext cx="4953000" cy="831850"/>
          </a:xfrm>
          <a:prstGeom prst="rect">
            <a:avLst/>
          </a:prstGeom>
          <a:solidFill>
            <a:srgbClr val="FFFF99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400" b="1" dirty="0" err="1">
                <a:solidFill>
                  <a:srgbClr val="FF3300"/>
                </a:solidFill>
                <a:latin typeface="Cambria" pitchFamily="18" charset="0"/>
              </a:rPr>
              <a:t>Sơ</a:t>
            </a:r>
            <a:r>
              <a:rPr lang="en-US" sz="2400" b="1" dirty="0">
                <a:solidFill>
                  <a:srgbClr val="FF3300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FF3300"/>
                </a:solidFill>
                <a:latin typeface="Cambria" pitchFamily="18" charset="0"/>
              </a:rPr>
              <a:t>đồ</a:t>
            </a:r>
            <a:r>
              <a:rPr lang="en-US" sz="2400" b="1" dirty="0">
                <a:solidFill>
                  <a:srgbClr val="FF3300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FF3300"/>
                </a:solidFill>
                <a:latin typeface="Cambria" pitchFamily="18" charset="0"/>
              </a:rPr>
              <a:t>mô</a:t>
            </a:r>
            <a:r>
              <a:rPr lang="en-US" sz="2400" b="1" dirty="0">
                <a:solidFill>
                  <a:srgbClr val="FF3300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FF3300"/>
                </a:solidFill>
                <a:latin typeface="Cambria" pitchFamily="18" charset="0"/>
              </a:rPr>
              <a:t>tả</a:t>
            </a:r>
            <a:r>
              <a:rPr lang="en-US" sz="2400" b="1" dirty="0">
                <a:solidFill>
                  <a:srgbClr val="FF3300"/>
                </a:solidFill>
                <a:latin typeface="Cambria" pitchFamily="18" charset="0"/>
              </a:rPr>
              <a:t> electron </a:t>
            </a:r>
            <a:r>
              <a:rPr lang="en-US" sz="2400" b="1" dirty="0" err="1">
                <a:solidFill>
                  <a:srgbClr val="FF3300"/>
                </a:solidFill>
                <a:latin typeface="Cambria" pitchFamily="18" charset="0"/>
              </a:rPr>
              <a:t>chuyển</a:t>
            </a:r>
            <a:r>
              <a:rPr lang="en-US" sz="2400" b="1" dirty="0">
                <a:solidFill>
                  <a:srgbClr val="FF3300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FF3300"/>
                </a:solidFill>
                <a:latin typeface="Cambria" pitchFamily="18" charset="0"/>
              </a:rPr>
              <a:t>động</a:t>
            </a:r>
            <a:r>
              <a:rPr lang="en-US" sz="2400" b="1" dirty="0">
                <a:solidFill>
                  <a:srgbClr val="FF3300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FF3300"/>
                </a:solidFill>
                <a:latin typeface="Cambria" pitchFamily="18" charset="0"/>
              </a:rPr>
              <a:t>tự</a:t>
            </a:r>
            <a:r>
              <a:rPr lang="en-US" sz="2400" b="1" dirty="0">
                <a:solidFill>
                  <a:srgbClr val="FF3300"/>
                </a:solidFill>
                <a:latin typeface="Cambria" pitchFamily="18" charset="0"/>
              </a:rPr>
              <a:t> do </a:t>
            </a:r>
            <a:r>
              <a:rPr lang="en-US" sz="2400" b="1" dirty="0" err="1">
                <a:solidFill>
                  <a:srgbClr val="FF3300"/>
                </a:solidFill>
                <a:latin typeface="Cambria" pitchFamily="18" charset="0"/>
              </a:rPr>
              <a:t>trong</a:t>
            </a:r>
            <a:r>
              <a:rPr lang="en-US" sz="2400" b="1" dirty="0">
                <a:solidFill>
                  <a:srgbClr val="FF3300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FF3300"/>
                </a:solidFill>
                <a:latin typeface="Cambria" pitchFamily="18" charset="0"/>
              </a:rPr>
              <a:t>kim</a:t>
            </a:r>
            <a:r>
              <a:rPr lang="en-US" sz="2400" b="1" dirty="0">
                <a:solidFill>
                  <a:srgbClr val="FF3300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FF3300"/>
                </a:solidFill>
                <a:latin typeface="Cambria" pitchFamily="18" charset="0"/>
              </a:rPr>
              <a:t>loại</a:t>
            </a:r>
            <a:endParaRPr lang="en-US" sz="2400" b="1" dirty="0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39" name="Text Box 2"/>
          <p:cNvSpPr txBox="1">
            <a:spLocks noChangeArrowheads="1"/>
          </p:cNvSpPr>
          <p:nvPr/>
        </p:nvSpPr>
        <p:spPr bwMode="auto">
          <a:xfrm>
            <a:off x="304800" y="547688"/>
            <a:ext cx="31242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1.2.1.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Tính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dẻo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.</a:t>
            </a:r>
            <a:endParaRPr lang="en-US" sz="2800" b="1" dirty="0">
              <a:solidFill>
                <a:srgbClr val="0000FF"/>
              </a:solidFill>
              <a:latin typeface="Cambria" pitchFamily="18" charset="0"/>
              <a:cs typeface="Arial" charset="0"/>
            </a:endParaRPr>
          </a:p>
        </p:txBody>
      </p:sp>
      <p:sp>
        <p:nvSpPr>
          <p:cNvPr id="48" name="Text Box 7"/>
          <p:cNvSpPr txBox="1">
            <a:spLocks noChangeArrowheads="1"/>
          </p:cNvSpPr>
          <p:nvPr/>
        </p:nvSpPr>
        <p:spPr bwMode="auto">
          <a:xfrm>
            <a:off x="32657" y="24468"/>
            <a:ext cx="709748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1.2.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Giải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thích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tính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chất</a:t>
            </a:r>
            <a:r>
              <a:rPr lang="en-US" sz="2800" b="1" dirty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vật</a:t>
            </a:r>
            <a:r>
              <a:rPr lang="en-US" sz="2800" b="1" dirty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lí</a:t>
            </a:r>
            <a:r>
              <a:rPr lang="en-US" sz="2800" b="1" dirty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của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kim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  <a:cs typeface="Calibri" pitchFamily="34" charset="0"/>
              </a:rPr>
              <a:t>loại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.</a:t>
            </a:r>
            <a:endParaRPr lang="en-US" sz="2800" b="1" dirty="0">
              <a:solidFill>
                <a:srgbClr val="0000FF"/>
              </a:solidFill>
              <a:latin typeface="Cambria" pitchFamily="18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61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C 0.01736 -0.00115 0.03472 -0.00208 0.0434 -0.00902 C 0.05208 -0.01597 0.05312 -0.03171 0.05173 -0.04236 C 0.05034 -0.053 0.04201 -0.06782 0.03506 -0.07337 C 0.02812 -0.07893 0.01753 -0.07708 0.01006 -0.07569 C 0.0026 -0.0743 -0.00487 -0.07245 -0.0099 -0.06458 C -0.01494 -0.05671 -0.01997 -0.03935 -0.01997 -0.02893 C -0.01997 -0.01851 -0.01164 -0.00671 -0.0099 -0.00232 " pathEditMode="fixed" ptsTypes="aaaaaaaA">
                                      <p:cBhvr>
                                        <p:cTn id="12" dur="500" fill="hold"/>
                                        <p:tgtEl>
                                          <p:spTgt spid="614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61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-2.22222E-6 C 0.01008 0.01297 0.02032 0.02593 0.02501 0.04005 C 0.0297 0.05417 0.03386 0.07523 0.02831 0.08449 C 0.02275 0.09375 0.00088 0.10185 -0.00833 0.0956 C -0.01753 0.08935 -0.03228 0.06644 -0.02673 0.04676 C -0.02117 0.02709 0.0172 -0.00116 0.02501 -0.02222 C 0.03282 -0.04328 0.02865 -0.07384 0.01997 -0.08009 C 0.01129 -0.08634 -0.02169 -0.07037 -0.02673 -0.05995 C -0.03176 -0.04953 -0.021 -0.03379 -0.01006 -0.01782 " pathEditMode="relative" ptsTypes="aaaaaaaaA">
                                      <p:cBhvr>
                                        <p:cTn id="17" dur="2000" fill="hold"/>
                                        <p:tgtEl>
                                          <p:spTgt spid="614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1000"/>
                                        <p:tgtEl>
                                          <p:spTgt spid="61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1145 0.1 C 0.00591 0.09884 0.02327 0.09792 0.03195 0.09097 C 0.04063 0.08403 0.04167 0.06829 0.04028 0.05764 C 0.03889 0.04699 0.03056 0.03218 0.02361 0.02662 C 0.01667 0.02107 0.00608 0.02292 -0.00139 0.02431 C -0.00885 0.0257 -0.01632 0.02755 -0.02135 0.03542 C -0.02639 0.04329 -0.03142 0.06065 -0.03142 0.07107 C -0.03142 0.08148 -0.02309 0.09329 -0.02135 0.09769 " pathEditMode="fixed" rAng="0" ptsTypes="aaaaaaaA">
                                      <p:cBhvr>
                                        <p:cTn id="22" dur="500" fill="hold"/>
                                        <p:tgtEl>
                                          <p:spTgt spid="614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0" y="-40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33333E-6 -6.66667E-6 C -0.00608 0.00973 -0.025 0.02431 -0.0349 0.02431 C -0.04479 0.02431 -0.05625 0.01111 -0.0599 -6.66667E-6 C -0.06354 -0.01111 -0.06267 -0.0331 -0.0566 -0.04236 C -0.05052 -0.05162 -0.03299 -0.05694 -0.02326 -0.05555 C -0.01354 -0.05416 -0.00243 -0.04213 0.00174 -0.03333 C 0.0059 -0.02453 0.00608 -0.00972 -3.33333E-6 -6.66667E-6 Z " pathEditMode="fixed" ptsTypes="aaaaaaa">
                                      <p:cBhvr>
                                        <p:cTn id="24" dur="500" fill="hold"/>
                                        <p:tgtEl>
                                          <p:spTgt spid="614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00903 C -0.00608 0.01875 -0.025 0.03333 -0.0349 0.03333 C -0.04479 0.03333 -0.05625 0.02014 -0.0599 0.00903 C -0.06354 -0.00208 -0.06267 -0.02408 -0.0566 -0.03333 C -0.05052 -0.04259 -0.03299 -0.04792 -0.02326 -0.04653 C -0.01354 -0.04514 -0.00243 -0.0331 0.00174 -0.02431 C 0.0059 -0.01551 0.00608 -0.0007 -3.33333E-6 0.00903 Z " pathEditMode="fixed" rAng="0" ptsTypes="aaaaaaa">
                                      <p:cBhvr>
                                        <p:cTn id="26" dur="500" fill="hold"/>
                                        <p:tgtEl>
                                          <p:spTgt spid="614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-16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33333E-6 0.02014 C -0.00608 0.02986 -0.025 0.04444 -0.0349 0.04444 C -0.04479 0.04444 -0.05625 0.03125 -0.0599 0.02014 C -0.06354 0.00903 -0.06267 -0.01296 -0.0566 -0.02222 C -0.05052 -0.03148 -0.03299 -0.03681 -0.02326 -0.03542 C -0.01354 -0.03403 -0.00243 -0.02199 0.00174 -0.0132 C 0.0059 -0.0044 0.00608 0.01042 -3.33333E-6 0.02014 Z " pathEditMode="fixed" rAng="0" ptsTypes="aaaaaaa">
                                      <p:cBhvr>
                                        <p:cTn id="28" dur="500" fill="hold"/>
                                        <p:tgtEl>
                                          <p:spTgt spid="614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-16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59 -0.10972 C 0.05451 -0.1 0.03559 -0.08542 0.02569 -0.08542 C 0.0158 -0.08542 0.00434 -0.09861 0.00069 -0.10972 C -0.00295 -0.12083 -0.00209 -0.14282 0.00399 -0.15208 C 0.01007 -0.16134 0.0276 -0.16667 0.03732 -0.16528 C 0.04705 -0.16389 0.05816 -0.15185 0.06232 -0.14305 C 0.06649 -0.13426 0.06666 -0.11944 0.06059 -0.10972 Z " pathEditMode="fixed" rAng="0" ptsTypes="aaaaaaa">
                                      <p:cBhvr>
                                        <p:cTn id="30" dur="500" fill="hold"/>
                                        <p:tgtEl>
                                          <p:spTgt spid="615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-16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88889E-6 -4.81481E-6 C -0.00399 0.01597 -0.00781 0.03218 -0.01493 0.03982 C -0.02204 0.04745 -0.03593 0.04838 -0.04323 0.04653 C -0.05052 0.04468 -0.05555 0.03819 -0.05833 0.0287 C -0.06111 0.01921 -0.06597 -0.00162 -0.05989 -0.01111 C -0.05382 -0.0206 -0.03211 -0.01412 -0.02152 -0.02893 C -0.01093 -0.04375 0.00677 -0.08518 0.00348 -0.1 C 0.00018 -0.11481 -0.0302 -0.12454 -0.04166 -0.11782 C -0.05312 -0.11111 -0.06875 -0.07801 -0.06493 -0.06018 C -0.06111 -0.04236 -0.02621 -0.01898 -0.01823 -0.01111 " pathEditMode="relative" ptsTypes="aaaaaaaaaA">
                                      <p:cBhvr>
                                        <p:cTn id="32" dur="2000" fill="hold"/>
                                        <p:tgtEl>
                                          <p:spTgt spid="615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00486 C 0.00886 0.01111 0.03316 0.00625 0.04011 -0.00185 C 0.04705 -0.00995 0.04948 -0.03287 0.04167 -0.04398 C 0.03386 -0.05509 0.00469 -0.0544 -0.00659 -0.06852 C -0.01788 -0.08264 -0.03264 -0.1125 -0.02656 -0.12847 C -0.02048 -0.14445 0.01702 -0.1632 0.03004 -0.16389 C 0.04306 -0.16458 0.05261 -0.14769 0.05174 -0.13287 C 0.05087 -0.11806 0.03577 -0.09051 0.025 -0.075 C 0.01424 -0.05949 -0.0085 -0.05324 -0.01319 -0.03958 C -0.01788 -0.02593 -0.00885 -0.00139 -3.33333E-6 0.00486 Z " pathEditMode="relative" rAng="0" ptsTypes="aaaaaaaaaa">
                                      <p:cBhvr>
                                        <p:cTn id="34" dur="2000" fill="hold"/>
                                        <p:tgtEl>
                                          <p:spTgt spid="615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" y="-820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625 0.0044 C 0.01788 0.00764 0.02951 0.01111 0.03628 0.0044 C 0.04305 -0.00232 0.04861 -0.02431 0.04635 -0.03542 C 0.04409 -0.04653 0.0335 -0.05 0.02291 -0.06227 C 0.01232 -0.07454 -0.0125 -0.09283 -0.01702 -0.1088 C -0.02153 -0.12477 -0.01285 -0.14908 -0.00365 -0.15764 C 0.00555 -0.1662 0.02968 -0.16875 0.03802 -0.15995 C 0.04635 -0.15116 0.05 -0.12037 0.04635 -0.1044 C 0.04271 -0.08843 0.02604 -0.07847 0.01632 -0.06435 C 0.00659 -0.05023 -0.00278 -0.03519 -0.01198 -0.01991 " pathEditMode="relative" rAng="0" ptsTypes="aaaaaaaaaA">
                                      <p:cBhvr>
                                        <p:cTn id="36" dur="2000" fill="hold"/>
                                        <p:tgtEl>
                                          <p:spTgt spid="615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0" y="-830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1000"/>
                                        <p:tgtEl>
                                          <p:spTgt spid="61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C 0.01736 -0.00115 0.03472 -0.00208 0.0434 -0.00902 C 0.05208 -0.01597 0.05312 -0.03171 0.05173 -0.04236 C 0.05034 -0.053 0.04201 -0.06782 0.03506 -0.07337 C 0.02812 -0.07893 0.01753 -0.07708 0.01006 -0.07569 C 0.0026 -0.0743 -0.00487 -0.07245 -0.0099 -0.06458 C -0.01494 -0.05671 -0.01997 -0.03935 -0.01997 -0.02893 C -0.01997 -0.01851 -0.01164 -0.00671 -0.0099 -0.00232 " pathEditMode="fixed" ptsTypes="aaaaaaaA">
                                      <p:cBhvr>
                                        <p:cTn id="41" dur="500" fill="hold"/>
                                        <p:tgtEl>
                                          <p:spTgt spid="615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1000"/>
                                        <p:tgtEl>
                                          <p:spTgt spid="6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7 0.0088 C 0.02691 -0.00255 0.04392 -0.01389 0.0434 -0.02894 C 0.04288 -0.04398 0.01458 -0.06597 0.0066 -0.08218 C -0.00139 -0.09838 -0.00451 -0.11134 -0.00503 -0.12662 C -0.00556 -0.1419 -0.00503 -0.16829 0.0033 -0.17338 C 0.01163 -0.17847 0.03854 -0.16898 0.04497 -0.15787 C 0.05139 -0.14676 0.04722 -0.12037 0.04167 -0.10671 C 0.03611 -0.09306 0.01892 -0.08542 0.01163 -0.07546 C 0.00434 -0.06551 0.00069 -0.05671 -0.00174 -0.04676 C -0.00417 -0.03681 -0.00556 -0.02245 -0.0033 -0.01551 C -0.00104 -0.00856 0.00781 -0.00625 0.01163 -0.0044 " pathEditMode="relative" ptsTypes="aaaaaaaaaaA">
                                      <p:cBhvr>
                                        <p:cTn id="46" dur="2000" fill="hold"/>
                                        <p:tgtEl>
                                          <p:spTgt spid="615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1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6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6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6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7" grpId="0" animBg="1"/>
      <p:bldP spid="61498" grpId="0" animBg="1"/>
      <p:bldP spid="61499" grpId="0" animBg="1"/>
      <p:bldP spid="61500" grpId="0" animBg="1"/>
      <p:bldP spid="61501" grpId="0" animBg="1"/>
      <p:bldP spid="61502" grpId="0" animBg="1"/>
      <p:bldP spid="61503" grpId="0" animBg="1"/>
      <p:bldP spid="61506" grpId="0" animBg="1"/>
      <p:bldP spid="61507" grpId="0" animBg="1"/>
      <p:bldP spid="61508" grpId="0" animBg="1"/>
      <p:bldP spid="6150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152400" y="3810000"/>
            <a:ext cx="8686800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1" hangingPunct="1">
              <a:spcBef>
                <a:spcPct val="50000"/>
              </a:spcBef>
            </a:pPr>
            <a:r>
              <a:rPr lang="en-US" sz="2600" b="1" i="1" dirty="0" smtClean="0">
                <a:latin typeface="Cambria" pitchFamily="18" charset="0"/>
                <a:sym typeface="Wingdings" pitchFamily="2" charset="2"/>
              </a:rPr>
              <a:t> </a:t>
            </a:r>
            <a:r>
              <a:rPr lang="en-US" sz="2600" b="1" i="1" dirty="0" err="1" smtClean="0">
                <a:latin typeface="Cambria" pitchFamily="18" charset="0"/>
              </a:rPr>
              <a:t>Các</a:t>
            </a:r>
            <a:r>
              <a:rPr lang="en-US" sz="2600" b="1" i="1" dirty="0" smtClean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lớp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mạng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tinh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thể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kim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loại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khi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trượt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lên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nhau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vẫn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liên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kết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được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với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nhau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nhờ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lực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hút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tĩnh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điện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của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  <a:latin typeface="Cambria" pitchFamily="18" charset="0"/>
              </a:rPr>
              <a:t>các</a:t>
            </a:r>
            <a:r>
              <a:rPr lang="en-US" sz="2600" b="1" i="1" dirty="0">
                <a:solidFill>
                  <a:srgbClr val="0000FF"/>
                </a:solidFill>
                <a:latin typeface="Cambria" pitchFamily="18" charset="0"/>
              </a:rPr>
              <a:t> electron </a:t>
            </a:r>
            <a:r>
              <a:rPr lang="en-US" sz="2600" b="1" i="1" dirty="0" err="1">
                <a:solidFill>
                  <a:srgbClr val="0000FF"/>
                </a:solidFill>
                <a:latin typeface="Cambria" pitchFamily="18" charset="0"/>
              </a:rPr>
              <a:t>tự</a:t>
            </a:r>
            <a:r>
              <a:rPr lang="en-US" sz="2600" b="1" i="1" dirty="0">
                <a:solidFill>
                  <a:srgbClr val="0000FF"/>
                </a:solidFill>
                <a:latin typeface="Cambria" pitchFamily="18" charset="0"/>
              </a:rPr>
              <a:t> do </a:t>
            </a:r>
            <a:r>
              <a:rPr lang="en-US" sz="2600" b="1" i="1" dirty="0" err="1">
                <a:latin typeface="Cambria" pitchFamily="18" charset="0"/>
              </a:rPr>
              <a:t>với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các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cation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>
                <a:latin typeface="Cambria" pitchFamily="18" charset="0"/>
              </a:rPr>
              <a:t>kim</a:t>
            </a:r>
            <a:r>
              <a:rPr lang="en-US" sz="2600" b="1" i="1" dirty="0">
                <a:latin typeface="Cambria" pitchFamily="18" charset="0"/>
              </a:rPr>
              <a:t> </a:t>
            </a:r>
            <a:r>
              <a:rPr lang="en-US" sz="2600" b="1" i="1" dirty="0" err="1" smtClean="0">
                <a:latin typeface="Cambria" pitchFamily="18" charset="0"/>
              </a:rPr>
              <a:t>loại</a:t>
            </a:r>
            <a:r>
              <a:rPr lang="en-US" sz="2600" b="1" i="1" dirty="0" smtClean="0">
                <a:latin typeface="Cambria" pitchFamily="18" charset="0"/>
              </a:rPr>
              <a:t> </a:t>
            </a:r>
            <a:r>
              <a:rPr lang="en-US" sz="2600" b="1" i="1" dirty="0" smtClean="0">
                <a:latin typeface="Cambria" pitchFamily="18" charset="0"/>
                <a:sym typeface="Wingdings" pitchFamily="2" charset="2"/>
              </a:rPr>
              <a:t> </a:t>
            </a:r>
            <a:r>
              <a:rPr lang="en-US" sz="2600" b="1" i="1" dirty="0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Kim </a:t>
            </a:r>
            <a:r>
              <a:rPr lang="en-US" sz="2600" b="1" i="1" dirty="0" err="1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loại</a:t>
            </a:r>
            <a:r>
              <a:rPr lang="en-US" sz="2600" b="1" i="1" dirty="0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 có </a:t>
            </a:r>
            <a:r>
              <a:rPr lang="en-US" sz="2600" b="1" i="1" dirty="0" err="1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tính</a:t>
            </a:r>
            <a:r>
              <a:rPr lang="en-US" sz="2600" b="1" i="1" dirty="0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 </a:t>
            </a:r>
            <a:r>
              <a:rPr lang="en-US" sz="2600" b="1" i="1" dirty="0" err="1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dẻo</a:t>
            </a:r>
            <a:r>
              <a:rPr lang="en-US" sz="2600" b="1" i="1" dirty="0" smtClean="0">
                <a:solidFill>
                  <a:srgbClr val="FF0000"/>
                </a:solidFill>
                <a:latin typeface="Cambria" pitchFamily="18" charset="0"/>
              </a:rPr>
              <a:t>.</a:t>
            </a:r>
            <a:endParaRPr lang="en-US" sz="2600" b="1" i="1" dirty="0">
              <a:solidFill>
                <a:srgbClr val="FF0000"/>
              </a:solidFill>
              <a:latin typeface="Cambria" pitchFamily="18" charset="0"/>
            </a:endParaRPr>
          </a:p>
        </p:txBody>
      </p:sp>
      <p:sp>
        <p:nvSpPr>
          <p:cNvPr id="60501" name="Text Box 85"/>
          <p:cNvSpPr txBox="1">
            <a:spLocks noChangeArrowheads="1"/>
          </p:cNvSpPr>
          <p:nvPr/>
        </p:nvSpPr>
        <p:spPr bwMode="auto">
          <a:xfrm>
            <a:off x="4114800" y="2514600"/>
            <a:ext cx="2362200" cy="762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4400">
              <a:latin typeface="Cambria" pitchFamily="18" charset="0"/>
            </a:endParaRPr>
          </a:p>
        </p:txBody>
      </p:sp>
      <p:sp>
        <p:nvSpPr>
          <p:cNvPr id="60502" name="Oval 86"/>
          <p:cNvSpPr>
            <a:spLocks noChangeArrowheads="1"/>
          </p:cNvSpPr>
          <p:nvPr/>
        </p:nvSpPr>
        <p:spPr bwMode="auto">
          <a:xfrm>
            <a:off x="5181600" y="27876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dirty="0">
                <a:latin typeface="Cambria" pitchFamily="18" charset="0"/>
              </a:rPr>
              <a:t>+</a:t>
            </a:r>
          </a:p>
        </p:txBody>
      </p:sp>
      <p:sp>
        <p:nvSpPr>
          <p:cNvPr id="60503" name="Oval 87"/>
          <p:cNvSpPr>
            <a:spLocks noChangeArrowheads="1"/>
          </p:cNvSpPr>
          <p:nvPr/>
        </p:nvSpPr>
        <p:spPr bwMode="auto">
          <a:xfrm>
            <a:off x="4419600" y="27876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dirty="0">
                <a:latin typeface="Cambria" pitchFamily="18" charset="0"/>
              </a:rPr>
              <a:t>+</a:t>
            </a:r>
          </a:p>
        </p:txBody>
      </p:sp>
      <p:sp>
        <p:nvSpPr>
          <p:cNvPr id="60504" name="Oval 88"/>
          <p:cNvSpPr>
            <a:spLocks noChangeArrowheads="1"/>
          </p:cNvSpPr>
          <p:nvPr/>
        </p:nvSpPr>
        <p:spPr bwMode="auto">
          <a:xfrm>
            <a:off x="5867400" y="27876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0505" name="Text Box 89"/>
          <p:cNvSpPr txBox="1">
            <a:spLocks noChangeArrowheads="1"/>
          </p:cNvSpPr>
          <p:nvPr/>
        </p:nvSpPr>
        <p:spPr bwMode="auto">
          <a:xfrm>
            <a:off x="5638800" y="609600"/>
            <a:ext cx="2286000" cy="650875"/>
          </a:xfrm>
          <a:prstGeom prst="rect">
            <a:avLst/>
          </a:prstGeom>
          <a:solidFill>
            <a:srgbClr val="FFFF99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3600">
              <a:latin typeface="Cambria" pitchFamily="18" charset="0"/>
            </a:endParaRPr>
          </a:p>
        </p:txBody>
      </p:sp>
      <p:sp>
        <p:nvSpPr>
          <p:cNvPr id="60506" name="Oval 90"/>
          <p:cNvSpPr>
            <a:spLocks noChangeArrowheads="1"/>
          </p:cNvSpPr>
          <p:nvPr/>
        </p:nvSpPr>
        <p:spPr bwMode="auto">
          <a:xfrm>
            <a:off x="6019800" y="8064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0507" name="Oval 91"/>
          <p:cNvSpPr>
            <a:spLocks noChangeArrowheads="1"/>
          </p:cNvSpPr>
          <p:nvPr/>
        </p:nvSpPr>
        <p:spPr bwMode="auto">
          <a:xfrm>
            <a:off x="6781800" y="8064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0508" name="Oval 92"/>
          <p:cNvSpPr>
            <a:spLocks noChangeArrowheads="1"/>
          </p:cNvSpPr>
          <p:nvPr/>
        </p:nvSpPr>
        <p:spPr bwMode="auto">
          <a:xfrm>
            <a:off x="7467600" y="8064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0509" name="Text Box 93"/>
          <p:cNvSpPr txBox="1">
            <a:spLocks noChangeArrowheads="1"/>
          </p:cNvSpPr>
          <p:nvPr/>
        </p:nvSpPr>
        <p:spPr bwMode="auto">
          <a:xfrm>
            <a:off x="5181600" y="1219200"/>
            <a:ext cx="2133600" cy="6715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3800">
              <a:latin typeface="Cambria" pitchFamily="18" charset="0"/>
            </a:endParaRPr>
          </a:p>
        </p:txBody>
      </p:sp>
      <p:sp>
        <p:nvSpPr>
          <p:cNvPr id="60510" name="Oval 94"/>
          <p:cNvSpPr>
            <a:spLocks noChangeArrowheads="1"/>
          </p:cNvSpPr>
          <p:nvPr/>
        </p:nvSpPr>
        <p:spPr bwMode="auto">
          <a:xfrm>
            <a:off x="5394325" y="14541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0511" name="Oval 95"/>
          <p:cNvSpPr>
            <a:spLocks noChangeArrowheads="1"/>
          </p:cNvSpPr>
          <p:nvPr/>
        </p:nvSpPr>
        <p:spPr bwMode="auto">
          <a:xfrm>
            <a:off x="6172200" y="14922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0512" name="Oval 96"/>
          <p:cNvSpPr>
            <a:spLocks noChangeArrowheads="1"/>
          </p:cNvSpPr>
          <p:nvPr/>
        </p:nvSpPr>
        <p:spPr bwMode="auto">
          <a:xfrm>
            <a:off x="6858000" y="14922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0513" name="Text Box 97"/>
          <p:cNvSpPr txBox="1">
            <a:spLocks noChangeArrowheads="1"/>
          </p:cNvSpPr>
          <p:nvPr/>
        </p:nvSpPr>
        <p:spPr bwMode="auto">
          <a:xfrm>
            <a:off x="4800600" y="1828800"/>
            <a:ext cx="22098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4000">
              <a:latin typeface="Cambria" pitchFamily="18" charset="0"/>
            </a:endParaRPr>
          </a:p>
        </p:txBody>
      </p:sp>
      <p:sp>
        <p:nvSpPr>
          <p:cNvPr id="60514" name="Oval 98"/>
          <p:cNvSpPr>
            <a:spLocks noChangeArrowheads="1"/>
          </p:cNvSpPr>
          <p:nvPr/>
        </p:nvSpPr>
        <p:spPr bwMode="auto">
          <a:xfrm>
            <a:off x="5105400" y="21018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0515" name="Oval 99"/>
          <p:cNvSpPr>
            <a:spLocks noChangeArrowheads="1"/>
          </p:cNvSpPr>
          <p:nvPr/>
        </p:nvSpPr>
        <p:spPr bwMode="auto">
          <a:xfrm>
            <a:off x="5867400" y="21018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0516" name="Oval 100"/>
          <p:cNvSpPr>
            <a:spLocks noChangeArrowheads="1"/>
          </p:cNvSpPr>
          <p:nvPr/>
        </p:nvSpPr>
        <p:spPr bwMode="auto">
          <a:xfrm>
            <a:off x="6400800" y="21336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Cambria" pitchFamily="18" charset="0"/>
              </a:rPr>
              <a:t>+</a:t>
            </a:r>
          </a:p>
        </p:txBody>
      </p:sp>
      <p:sp>
        <p:nvSpPr>
          <p:cNvPr id="60517" name="Oval 101"/>
          <p:cNvSpPr>
            <a:spLocks noChangeArrowheads="1"/>
          </p:cNvSpPr>
          <p:nvPr/>
        </p:nvSpPr>
        <p:spPr bwMode="auto">
          <a:xfrm>
            <a:off x="5791200" y="29718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0518" name="Oval 102"/>
          <p:cNvSpPr>
            <a:spLocks noChangeArrowheads="1"/>
          </p:cNvSpPr>
          <p:nvPr/>
        </p:nvSpPr>
        <p:spPr bwMode="auto">
          <a:xfrm>
            <a:off x="4267200" y="29718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0519" name="Oval 103"/>
          <p:cNvSpPr>
            <a:spLocks noChangeArrowheads="1"/>
          </p:cNvSpPr>
          <p:nvPr/>
        </p:nvSpPr>
        <p:spPr bwMode="auto">
          <a:xfrm>
            <a:off x="5029200" y="30480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60520" name="Oval 104"/>
          <p:cNvSpPr>
            <a:spLocks noChangeArrowheads="1"/>
          </p:cNvSpPr>
          <p:nvPr/>
        </p:nvSpPr>
        <p:spPr bwMode="auto">
          <a:xfrm>
            <a:off x="5899150" y="9906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60521" name="Oval 105"/>
          <p:cNvSpPr>
            <a:spLocks noChangeArrowheads="1"/>
          </p:cNvSpPr>
          <p:nvPr/>
        </p:nvSpPr>
        <p:spPr bwMode="auto">
          <a:xfrm>
            <a:off x="6705600" y="103505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60522" name="Oval 106"/>
          <p:cNvSpPr>
            <a:spLocks noChangeArrowheads="1"/>
          </p:cNvSpPr>
          <p:nvPr/>
        </p:nvSpPr>
        <p:spPr bwMode="auto">
          <a:xfrm>
            <a:off x="7391400" y="103505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60523" name="Oval 107"/>
          <p:cNvSpPr>
            <a:spLocks noChangeArrowheads="1"/>
          </p:cNvSpPr>
          <p:nvPr/>
        </p:nvSpPr>
        <p:spPr bwMode="auto">
          <a:xfrm>
            <a:off x="5715000" y="16002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0524" name="Oval 108"/>
          <p:cNvSpPr>
            <a:spLocks noChangeArrowheads="1"/>
          </p:cNvSpPr>
          <p:nvPr/>
        </p:nvSpPr>
        <p:spPr bwMode="auto">
          <a:xfrm>
            <a:off x="6477000" y="16002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0525" name="Oval 109"/>
          <p:cNvSpPr>
            <a:spLocks noChangeArrowheads="1"/>
          </p:cNvSpPr>
          <p:nvPr/>
        </p:nvSpPr>
        <p:spPr bwMode="auto">
          <a:xfrm>
            <a:off x="6629400" y="16764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0526" name="Oval 110"/>
          <p:cNvSpPr>
            <a:spLocks noChangeArrowheads="1"/>
          </p:cNvSpPr>
          <p:nvPr/>
        </p:nvSpPr>
        <p:spPr bwMode="auto">
          <a:xfrm>
            <a:off x="6629400" y="22860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0527" name="Oval 111"/>
          <p:cNvSpPr>
            <a:spLocks noChangeArrowheads="1"/>
          </p:cNvSpPr>
          <p:nvPr/>
        </p:nvSpPr>
        <p:spPr bwMode="auto">
          <a:xfrm>
            <a:off x="5105400" y="22860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0528" name="Oval 112"/>
          <p:cNvSpPr>
            <a:spLocks noChangeArrowheads="1"/>
          </p:cNvSpPr>
          <p:nvPr/>
        </p:nvSpPr>
        <p:spPr bwMode="auto">
          <a:xfrm>
            <a:off x="5867400" y="23622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60529" name="Line 113"/>
          <p:cNvSpPr>
            <a:spLocks noChangeShapeType="1"/>
          </p:cNvSpPr>
          <p:nvPr/>
        </p:nvSpPr>
        <p:spPr bwMode="auto">
          <a:xfrm>
            <a:off x="4724400" y="9144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0530" name="Line 114"/>
          <p:cNvSpPr>
            <a:spLocks noChangeShapeType="1"/>
          </p:cNvSpPr>
          <p:nvPr/>
        </p:nvSpPr>
        <p:spPr bwMode="auto">
          <a:xfrm>
            <a:off x="4343400" y="14478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60531" name="Line 115"/>
          <p:cNvSpPr>
            <a:spLocks noChangeShapeType="1"/>
          </p:cNvSpPr>
          <p:nvPr/>
        </p:nvSpPr>
        <p:spPr bwMode="auto">
          <a:xfrm>
            <a:off x="3886200" y="21336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>
              <a:latin typeface="Cambria" pitchFamily="18" charset="0"/>
            </a:endParaRPr>
          </a:p>
        </p:txBody>
      </p:sp>
      <p:grpSp>
        <p:nvGrpSpPr>
          <p:cNvPr id="60532" name="Group 116"/>
          <p:cNvGrpSpPr>
            <a:grpSpLocks/>
          </p:cNvGrpSpPr>
          <p:nvPr/>
        </p:nvGrpSpPr>
        <p:grpSpPr bwMode="auto">
          <a:xfrm>
            <a:off x="228600" y="304800"/>
            <a:ext cx="3352800" cy="2819400"/>
            <a:chOff x="0" y="912"/>
            <a:chExt cx="2112" cy="1056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60533" name="AutoShape 117"/>
            <p:cNvSpPr>
              <a:spLocks noChangeArrowheads="1"/>
            </p:cNvSpPr>
            <p:nvPr/>
          </p:nvSpPr>
          <p:spPr bwMode="auto">
            <a:xfrm>
              <a:off x="0" y="912"/>
              <a:ext cx="2112" cy="1056"/>
            </a:xfrm>
            <a:prstGeom prst="irregularSeal1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>
                <a:latin typeface="Cambria" pitchFamily="18" charset="0"/>
              </a:endParaRPr>
            </a:p>
          </p:txBody>
        </p:sp>
        <p:sp>
          <p:nvSpPr>
            <p:cNvPr id="60534" name="Text Box 118"/>
            <p:cNvSpPr txBox="1">
              <a:spLocks noChangeArrowheads="1"/>
            </p:cNvSpPr>
            <p:nvPr/>
          </p:nvSpPr>
          <p:spPr bwMode="auto">
            <a:xfrm>
              <a:off x="238" y="1240"/>
              <a:ext cx="1643" cy="3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sz="2800" b="1" dirty="0">
                  <a:latin typeface="Cambria" pitchFamily="18" charset="0"/>
                </a:rPr>
                <a:t>Kim </a:t>
              </a:r>
              <a:r>
                <a:rPr lang="en-US" sz="2800" b="1" dirty="0" err="1">
                  <a:latin typeface="Cambria" pitchFamily="18" charset="0"/>
                </a:rPr>
                <a:t>loại</a:t>
              </a:r>
              <a:r>
                <a:rPr lang="en-US" sz="2800" b="1" dirty="0">
                  <a:latin typeface="Cambria" pitchFamily="18" charset="0"/>
                </a:rPr>
                <a:t> </a:t>
              </a:r>
              <a:r>
                <a:rPr lang="en-US" sz="2800" b="1" dirty="0" err="1">
                  <a:latin typeface="Cambria" pitchFamily="18" charset="0"/>
                </a:rPr>
                <a:t>bị</a:t>
              </a:r>
              <a:r>
                <a:rPr lang="en-US" sz="2800" b="1" dirty="0">
                  <a:latin typeface="Cambria" pitchFamily="18" charset="0"/>
                </a:rPr>
                <a:t>          </a:t>
              </a:r>
              <a:r>
                <a:rPr lang="en-US" sz="2800" b="1" dirty="0" err="1">
                  <a:latin typeface="Cambria" pitchFamily="18" charset="0"/>
                </a:rPr>
                <a:t>biến</a:t>
              </a:r>
              <a:r>
                <a:rPr lang="en-US" sz="2800" b="1" dirty="0">
                  <a:latin typeface="Cambria" pitchFamily="18" charset="0"/>
                </a:rPr>
                <a:t> </a:t>
              </a:r>
              <a:r>
                <a:rPr lang="en-US" sz="2800" b="1" dirty="0" err="1">
                  <a:latin typeface="Cambria" pitchFamily="18" charset="0"/>
                </a:rPr>
                <a:t>dạng</a:t>
              </a:r>
              <a:endParaRPr lang="en-US" sz="2800" b="1" dirty="0">
                <a:latin typeface="Cambria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393 0.00139 C 0.03785 0.01111 0.01893 0.02569 0.00903 0.02569 C -0.00086 0.02569 -0.01232 0.0125 -0.01597 0.00139 C -0.01961 -0.00972 -0.01875 -0.03171 -0.01267 -0.04097 C -0.00659 -0.05023 0.01094 -0.05556 0.02066 -0.05417 C 0.03039 -0.05278 0.0415 -0.04074 0.04566 -0.03195 C 0.04983 -0.02315 0.05 -0.00833 0.04393 0.00139 Z " pathEditMode="fixed" rAng="0" ptsTypes="aaaaaaa">
                                      <p:cBhvr>
                                        <p:cTn id="6" dur="500" fill="hold"/>
                                        <p:tgtEl>
                                          <p:spTgt spid="605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-16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392 0.00139 C 0.03784 0.01111 0.01892 0.02569 0.00902 0.02569 C -0.00087 0.02569 -0.01233 0.0125 -0.01598 0.00139 C -0.01962 -0.00972 -0.01875 -0.03171 -0.01268 -0.04097 C -0.0066 -0.05023 0.01093 -0.05556 0.02066 -0.05417 C 0.03038 -0.05278 0.04149 -0.04074 0.04566 -0.03195 C 0.04982 -0.02315 0.05 -0.00833 0.04392 0.00139 Z " pathEditMode="fixed" rAng="0" ptsTypes="aaaaaaa">
                                      <p:cBhvr>
                                        <p:cTn id="8" dur="500" fill="hold"/>
                                        <p:tgtEl>
                                          <p:spTgt spid="605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-16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60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81481E-6 C 0.00937 0.00185 0.04479 -0.01042 0.05173 -0.01991 C 0.05868 -0.0294 0.05225 -0.04769 0.04166 -0.05764 C 0.03107 -0.0676 -0.00157 -0.06343 -0.01164 -0.07987 C -0.02171 -0.0963 -0.02796 -0.1426 -0.01823 -0.15556 C -0.00851 -0.16852 0.03871 -0.16922 0.0467 -0.15764 C 0.05468 -0.14607 0.03871 -0.10764 0.03003 -0.08658 C 0.02135 -0.06551 -0.00035 -0.04514 -0.00504 -0.03102 C -0.00973 -0.0169 -0.00938 -0.00186 4.72222E-6 4.81481E-6 Z " pathEditMode="relative" ptsTypes="aaaaaaaaa">
                                      <p:cBhvr>
                                        <p:cTn id="13" dur="2000" fill="hold"/>
                                        <p:tgtEl>
                                          <p:spTgt spid="605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60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67 0.0088 C 0.03611 0.02431 0.05556 0.04005 0.06007 0.05787 C 0.06458 0.07569 0.05087 0.11111 0.0434 0.11551 C 0.03594 0.11991 0.01615 0.10116 0.0151 0.08449 C 0.01406 0.06782 0.03264 0.03657 0.03681 0.01551 C 0.04097 -0.00556 0.04688 -0.03032 0.0401 -0.04213 C 0.03333 -0.05394 0.0033 -0.0625 -0.0033 -0.05556 C -0.0099 -0.04861 -0.00503 -0.02431 -1.66667E-6 0 " pathEditMode="relative" ptsTypes="aaaaaaaA">
                                      <p:cBhvr>
                                        <p:cTn id="18" dur="1000" fill="hold"/>
                                        <p:tgtEl>
                                          <p:spTgt spid="605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1000"/>
                                        <p:tgtEl>
                                          <p:spTgt spid="60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-3.33333E-6 C -0.00417 -0.02037 -0.00833 -0.0405 -0.00174 -0.04907 C 0.00486 -0.05763 0.03299 -0.05995 0.03993 -0.05115 C 0.04688 -0.04236 0.0441 -0.01296 0.03993 0.0044 C 0.03576 0.02176 0.02014 0.03727 0.01493 0.05325 C 0.00972 0.06922 0.00382 0.09121 0.00833 0.1 C 0.01285 0.1088 0.03333 0.11575 0.04167 0.10649 C 0.05 0.09723 0.06337 0.06042 0.05833 0.04445 C 0.0533 0.02848 0.03247 0.01968 0.01163 0.01112 " pathEditMode="relative" ptsTypes="aaaaaaaaA">
                                      <p:cBhvr>
                                        <p:cTn id="23" dur="2000" fill="hold"/>
                                        <p:tgtEl>
                                          <p:spTgt spid="605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60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295 0.00208 C 0.0092 0.00093 0.02136 0.00023 0.02726 -0.00579 C 0.03334 -0.0118 0.0342 -0.02523 0.03299 -0.03449 C 0.03212 -0.04352 0.02639 -0.05625 0.02136 -0.06111 C 0.01667 -0.06574 0.00938 -0.06435 0.00417 -0.06296 C -0.00104 -0.0618 -0.00625 -0.06018 -0.00972 -0.05347 C -0.01336 -0.04676 -0.01666 -0.03194 -0.01666 -0.02292 C -0.01666 -0.01389 -0.01111 -0.0037 -0.00972 -1.48148E-6 " pathEditMode="fixed" rAng="0" ptsTypes="aaaaaaaA">
                                      <p:cBhvr>
                                        <p:cTn id="28" dur="500" fill="hold"/>
                                        <p:tgtEl>
                                          <p:spTgt spid="605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0" y="-34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1892 1.11111E-6 C 0.01285 0.00972 -0.00608 0.0243 -0.01597 0.0243 C -0.02587 0.0243 -0.03733 0.01111 -0.04097 1.11111E-6 C -0.04462 -0.01111 -0.04375 -0.0331 -0.03767 -0.04236 C -0.0316 -0.05162 -0.01406 -0.05695 -0.00434 -0.05556 C 0.00538 -0.05417 0.01649 -0.04213 0.02066 -0.03333 C 0.02483 -0.02454 0.025 -0.00972 0.01892 1.11111E-6 Z " pathEditMode="fixed" rAng="0" ptsTypes="aaaaaaa">
                                      <p:cBhvr>
                                        <p:cTn id="30" dur="1000" fill="hold"/>
                                        <p:tgtEl>
                                          <p:spTgt spid="605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-16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11111E-6 -1.85185E-6 C 0.00105 -0.00555 0.00522 -0.01505 6.11111E-6 -0.02222 C -0.0052 -0.0294 -0.02308 -0.04259 -0.03159 -0.04236 C -0.0401 -0.04213 -0.05103 -0.03449 -0.05156 -0.02014 C -0.05208 -0.00579 -0.04704 0.03148 -0.03489 0.04445 C -0.02274 0.05741 0.01164 0.04954 0.02171 0.05764 C 0.03178 0.06574 0.02779 0.08403 0.02501 0.09329 C 0.02223 0.10255 0.01442 0.11088 0.00504 0.1132 C -0.00433 0.11551 -0.02499 0.11551 -0.03159 0.10671 C -0.03819 0.09792 -0.02968 0.07153 -0.03489 0.05995 C -0.0401 0.04838 -0.05312 0.03357 -0.06319 0.03773 C -0.07326 0.0419 -0.0927 0.07083 -0.09496 0.08449 C -0.09721 0.09815 -0.08437 0.11412 -0.07656 0.11991 C -0.06874 0.1257 -0.0552 0.12986 -0.04826 0.11991 C -0.04131 0.10995 -0.04183 0.07801 -0.03489 0.05995 C -0.02794 0.0419 -0.01353 0.02176 -0.00659 0.01111 C 0.00035 0.00046 -0.00103 0.00556 6.11111E-6 -1.85185E-6 Z " pathEditMode="relative" ptsTypes="aaaaaaaaaaaaaaaaa">
                                      <p:cBhvr>
                                        <p:cTn id="32" dur="2000" fill="hold"/>
                                        <p:tgtEl>
                                          <p:spTgt spid="605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5365 -0.00995 C 0.04896 -0.00162 0.03455 0.01111 0.02708 0.01111 C 0.01962 0.01111 0.01076 -0.00046 0.00799 -0.00995 C 0.00538 -0.01968 0.0059 -0.03866 0.01059 -0.04653 C 0.01528 -0.05463 0.02847 -0.05903 0.03594 -0.05787 C 0.0434 -0.05671 0.05174 -0.0463 0.05486 -0.03866 C 0.05816 -0.03125 0.05833 -0.01829 0.05365 -0.00995 Z " pathEditMode="fixed" rAng="0" ptsTypes="aaaaaaa">
                                      <p:cBhvr>
                                        <p:cTn id="34" dur="1000" fill="hold"/>
                                        <p:tgtEl>
                                          <p:spTgt spid="605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" y="-140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92 -0.00972 C 0.01285 1.11111E-6 -0.00608 0.01458 -0.01597 0.01458 C -0.02587 0.01458 -0.03733 0.00139 -0.04097 -0.00972 C -0.04462 -0.02083 -0.04375 -0.04283 -0.03767 -0.05208 C -0.0316 -0.06134 -0.01406 -0.06667 -0.00434 -0.06528 C 0.00538 -0.06389 0.01649 -0.05185 0.02066 -0.04306 C 0.02483 -0.03426 0.025 -0.01945 0.01892 -0.00972 Z " pathEditMode="fixed" rAng="0" ptsTypes="aaaaaaa">
                                      <p:cBhvr>
                                        <p:cTn id="36" dur="1000" fill="hold"/>
                                        <p:tgtEl>
                                          <p:spTgt spid="605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-160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2813 0.00903 C 0.02309 0.01875 0.0073 0.03333 -0.00104 0.03333 C -0.00937 0.03333 -0.01892 0.02014 -0.02205 0.00903 C -0.025 -0.00208 -0.0243 -0.02408 -0.01927 -0.03333 C -0.01423 -0.04259 0.00052 -0.04792 0.00868 -0.04653 C 0.01684 -0.04514 0.02605 -0.0331 0.02969 -0.02431 C 0.03316 -0.01551 0.03334 -0.0007 0.02813 0.00903 Z " pathEditMode="fixed" rAng="0" ptsTypes="aaaaaaa">
                                      <p:cBhvr>
                                        <p:cTn id="38" dur="500" fill="hold"/>
                                        <p:tgtEl>
                                          <p:spTgt spid="605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0" y="-16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1000"/>
                                        <p:tgtEl>
                                          <p:spTgt spid="60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.00787 C 0.01093 0.00324 0.02205 -0.00116 0.02673 -0.00995 C 0.03142 -0.01875 0.03333 -0.03773 0.0283 -0.04537 C 0.02326 -0.05301 0.00468 -0.05949 -0.0033 -0.05648 C -0.01129 -0.05347 -0.01806 -0.03819 -0.01997 -0.02755 C -0.02188 -0.0169 -0.02604 -0.00648 -0.01493 0.00787 C -0.00382 0.02222 0.03889 0.0419 0.0467 0.05903 C 0.05451 0.07616 0.0401 0.10139 0.03159 0.11019 C 0.02309 0.11898 0.00503 0.12037 -0.00504 0.11227 C -0.01511 0.10417 -0.02917 0.07454 -0.0283 0.06134 C -0.02743 0.04815 -0.00834 0.03843 3.33333E-6 0.03241 C 0.00833 0.02639 0.0158 0.03611 0.0217 0.02569 C 0.0276 0.01528 0.02725 -0.01458 0.03507 -0.02986 C 0.04288 -0.04514 0.0592 -0.06667 0.0684 -0.06551 C 0.0776 -0.06435 0.09271 -0.03611 0.08993 -0.02315 C 0.08715 -0.01019 0.06284 0.00903 0.05173 0.01227 C 0.04062 0.01551 0.02968 -0.00023 0.02326 -0.00324 C 0.01684 -0.00625 0.0151 -0.00579 0.01336 -0.00532 " pathEditMode="relative" rAng="0" ptsTypes="aaaaaaaaaaaaaaaaaA">
                                      <p:cBhvr>
                                        <p:cTn id="43" dur="2000" fill="hold"/>
                                        <p:tgtEl>
                                          <p:spTgt spid="605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00" y="190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0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0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/>
      <p:bldP spid="60517" grpId="0" animBg="1"/>
      <p:bldP spid="60518" grpId="0" animBg="1"/>
      <p:bldP spid="60519" grpId="0" animBg="1"/>
      <p:bldP spid="60519" grpId="1" animBg="1"/>
      <p:bldP spid="60520" grpId="0" animBg="1"/>
      <p:bldP spid="60520" grpId="1" animBg="1"/>
      <p:bldP spid="60521" grpId="0" animBg="1"/>
      <p:bldP spid="60521" grpId="1" animBg="1"/>
      <p:bldP spid="60522" grpId="0" animBg="1"/>
      <p:bldP spid="60522" grpId="1" animBg="1"/>
      <p:bldP spid="60523" grpId="0" animBg="1"/>
      <p:bldP spid="60524" grpId="0" animBg="1"/>
      <p:bldP spid="60525" grpId="0" animBg="1"/>
      <p:bldP spid="60526" grpId="0" animBg="1"/>
      <p:bldP spid="60527" grpId="0" animBg="1"/>
      <p:bldP spid="60528" grpId="0" animBg="1"/>
      <p:bldP spid="6052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36587"/>
          </a:xfrm>
        </p:spPr>
        <p:txBody>
          <a:bodyPr>
            <a:normAutofit/>
          </a:bodyPr>
          <a:lstStyle/>
          <a:p>
            <a:r>
              <a:rPr lang="en-US" sz="3200" b="1" dirty="0" err="1">
                <a:solidFill>
                  <a:schemeClr val="tx1"/>
                </a:solidFill>
                <a:effectLst/>
                <a:latin typeface="Cambria" pitchFamily="18" charset="0"/>
              </a:rPr>
              <a:t>Một</a:t>
            </a:r>
            <a:r>
              <a:rPr lang="en-US" sz="3200" b="1" dirty="0">
                <a:solidFill>
                  <a:schemeClr val="tx1"/>
                </a:solidFill>
                <a:effectLst/>
                <a:latin typeface="Cambria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Cambria" pitchFamily="18" charset="0"/>
              </a:rPr>
              <a:t>số</a:t>
            </a:r>
            <a:r>
              <a:rPr lang="en-US" sz="3200" b="1" dirty="0">
                <a:solidFill>
                  <a:schemeClr val="tx1"/>
                </a:solidFill>
                <a:effectLst/>
                <a:latin typeface="Cambria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Cambria" pitchFamily="18" charset="0"/>
              </a:rPr>
              <a:t>ứng</a:t>
            </a:r>
            <a:r>
              <a:rPr lang="en-US" sz="3200" b="1" dirty="0">
                <a:solidFill>
                  <a:schemeClr val="tx1"/>
                </a:solidFill>
                <a:effectLst/>
                <a:latin typeface="Cambria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Cambria" pitchFamily="18" charset="0"/>
              </a:rPr>
              <a:t>dụng</a:t>
            </a:r>
            <a:r>
              <a:rPr lang="en-US" sz="3200" b="1" dirty="0">
                <a:solidFill>
                  <a:schemeClr val="tx1"/>
                </a:solidFill>
                <a:effectLst/>
                <a:latin typeface="Cambria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Cambria" pitchFamily="18" charset="0"/>
              </a:rPr>
              <a:t>về</a:t>
            </a:r>
            <a:r>
              <a:rPr lang="en-US" sz="3200" b="1" dirty="0">
                <a:solidFill>
                  <a:schemeClr val="tx1"/>
                </a:solidFill>
                <a:effectLst/>
                <a:latin typeface="Cambria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Cambria" pitchFamily="18" charset="0"/>
              </a:rPr>
              <a:t>tính</a:t>
            </a:r>
            <a:r>
              <a:rPr lang="en-US" sz="3200" b="1" dirty="0">
                <a:solidFill>
                  <a:schemeClr val="tx1"/>
                </a:solidFill>
                <a:effectLst/>
                <a:latin typeface="Cambria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Cambria" pitchFamily="18" charset="0"/>
              </a:rPr>
              <a:t>dẻo</a:t>
            </a:r>
            <a:r>
              <a:rPr lang="en-US" sz="3200" b="1" dirty="0">
                <a:solidFill>
                  <a:schemeClr val="tx1"/>
                </a:solidFill>
                <a:effectLst/>
                <a:latin typeface="Cambria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Cambria" pitchFamily="18" charset="0"/>
              </a:rPr>
              <a:t>của</a:t>
            </a:r>
            <a:r>
              <a:rPr lang="en-US" sz="3200" b="1" dirty="0">
                <a:solidFill>
                  <a:schemeClr val="tx1"/>
                </a:solidFill>
                <a:effectLst/>
                <a:latin typeface="Cambria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Cambria" pitchFamily="18" charset="0"/>
              </a:rPr>
              <a:t>kim</a:t>
            </a:r>
            <a:r>
              <a:rPr lang="en-US" sz="3200" b="1" dirty="0">
                <a:solidFill>
                  <a:schemeClr val="tx1"/>
                </a:solidFill>
                <a:effectLst/>
                <a:latin typeface="Cambria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Cambria" pitchFamily="18" charset="0"/>
              </a:rPr>
              <a:t>loại</a:t>
            </a:r>
            <a:endParaRPr lang="en-US" sz="3200" b="1" dirty="0">
              <a:solidFill>
                <a:schemeClr val="tx1"/>
              </a:solidFill>
              <a:effectLst/>
              <a:latin typeface="Cambria" pitchFamily="18" charset="0"/>
            </a:endParaRP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8153400" y="1143000"/>
            <a:ext cx="9906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000" b="1" dirty="0" err="1">
                <a:solidFill>
                  <a:srgbClr val="FF0000"/>
                </a:solidFill>
                <a:latin typeface="Cambria" pitchFamily="18" charset="0"/>
              </a:rPr>
              <a:t>Ứng</a:t>
            </a:r>
            <a:r>
              <a:rPr lang="en-US" sz="2000" b="1" dirty="0">
                <a:solidFill>
                  <a:srgbClr val="FF0000"/>
                </a:solidFill>
                <a:latin typeface="Cambria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mbria" pitchFamily="18" charset="0"/>
              </a:rPr>
              <a:t>dụng</a:t>
            </a:r>
            <a:r>
              <a:rPr lang="en-US" sz="2000" b="1" dirty="0">
                <a:solidFill>
                  <a:srgbClr val="FF0000"/>
                </a:solidFill>
                <a:latin typeface="Cambria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mbria" pitchFamily="18" charset="0"/>
              </a:rPr>
              <a:t>tính</a:t>
            </a:r>
            <a:r>
              <a:rPr lang="en-US" sz="2000" b="1" dirty="0">
                <a:solidFill>
                  <a:srgbClr val="FF0000"/>
                </a:solidFill>
                <a:latin typeface="Cambria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mbria" pitchFamily="18" charset="0"/>
              </a:rPr>
              <a:t>dẻo</a:t>
            </a:r>
            <a:r>
              <a:rPr lang="en-US" sz="2000" b="1" dirty="0">
                <a:solidFill>
                  <a:srgbClr val="FF0000"/>
                </a:solidFill>
                <a:latin typeface="Cambria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mbria" pitchFamily="18" charset="0"/>
              </a:rPr>
              <a:t>của</a:t>
            </a:r>
            <a:r>
              <a:rPr lang="en-US" sz="2000" b="1" dirty="0">
                <a:solidFill>
                  <a:srgbClr val="FF0000"/>
                </a:solidFill>
                <a:latin typeface="Cambria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mbria" pitchFamily="18" charset="0"/>
              </a:rPr>
              <a:t>vàng</a:t>
            </a:r>
            <a:endParaRPr lang="en-US" sz="2000" b="1" dirty="0">
              <a:solidFill>
                <a:srgbClr val="FF0000"/>
              </a:solidFill>
              <a:latin typeface="Cambria" pitchFamily="18" charset="0"/>
            </a:endParaRPr>
          </a:p>
        </p:txBody>
      </p:sp>
      <p:pic>
        <p:nvPicPr>
          <p:cNvPr id="44041" name="Picture 9" descr="mat na vang la"/>
          <p:cNvPicPr>
            <a:picLocks noChangeAspect="1" noChangeArrowheads="1"/>
          </p:cNvPicPr>
          <p:nvPr/>
        </p:nvPicPr>
        <p:blipFill>
          <a:blip r:embed="rId2"/>
          <a:srcRect l="1724" t="3909" r="51031" b="42897"/>
          <a:stretch>
            <a:fillRect/>
          </a:stretch>
        </p:blipFill>
        <p:spPr bwMode="auto">
          <a:xfrm>
            <a:off x="5715000" y="1066800"/>
            <a:ext cx="2373313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43" name="Rectangle 11"/>
          <p:cNvSpPr>
            <a:spLocks noChangeArrowheads="1"/>
          </p:cNvSpPr>
          <p:nvPr/>
        </p:nvSpPr>
        <p:spPr bwMode="auto">
          <a:xfrm>
            <a:off x="0" y="4191000"/>
            <a:ext cx="9144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en-US" sz="2000" b="1" dirty="0" err="1">
                <a:solidFill>
                  <a:srgbClr val="0000FF"/>
                </a:solidFill>
                <a:latin typeface="Cambria" pitchFamily="18" charset="0"/>
              </a:rPr>
              <a:t>Ứng</a:t>
            </a:r>
            <a:r>
              <a:rPr lang="en-US" sz="20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Cambria" pitchFamily="18" charset="0"/>
              </a:rPr>
              <a:t>dụng</a:t>
            </a:r>
            <a:r>
              <a:rPr lang="en-US" sz="20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Cambria" pitchFamily="18" charset="0"/>
              </a:rPr>
              <a:t>tính</a:t>
            </a:r>
            <a:r>
              <a:rPr lang="en-US" sz="20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Cambria" pitchFamily="18" charset="0"/>
              </a:rPr>
              <a:t>dẻo</a:t>
            </a:r>
            <a:r>
              <a:rPr lang="en-US" sz="20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Cambria" pitchFamily="18" charset="0"/>
              </a:rPr>
              <a:t>của</a:t>
            </a:r>
            <a:r>
              <a:rPr lang="en-US" sz="20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Cambria" pitchFamily="18" charset="0"/>
              </a:rPr>
              <a:t>nhôm</a:t>
            </a:r>
            <a:endParaRPr lang="en-US" sz="2000" b="1" dirty="0">
              <a:solidFill>
                <a:srgbClr val="0000FF"/>
              </a:solidFill>
              <a:latin typeface="Cambria" pitchFamily="18" charset="0"/>
            </a:endParaRPr>
          </a:p>
        </p:txBody>
      </p:sp>
      <p:pic>
        <p:nvPicPr>
          <p:cNvPr id="44044" name="rg_hi" descr="ANd9GcQfBYCb54aIB2ky3zxL1pFaeku30ams_VPfOv4IwkSXH0dLNVh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l="10277" t="18239" r="12227" b="10980"/>
          <a:stretch>
            <a:fillRect/>
          </a:stretch>
        </p:blipFill>
        <p:spPr bwMode="auto">
          <a:xfrm>
            <a:off x="0" y="1066800"/>
            <a:ext cx="27432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5" name="rg_hi" descr="ANd9GcSBZOYMKjQ2W3ueVVPVQ6MJe8V9-vsqiT29vB7rh9Haq_n-83WW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 l="3456" r="2455"/>
          <a:stretch>
            <a:fillRect/>
          </a:stretch>
        </p:blipFill>
        <p:spPr bwMode="auto">
          <a:xfrm>
            <a:off x="2743200" y="1066800"/>
            <a:ext cx="2971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6" name="rg_hi" descr="ANd9GcQfBYCb54aIB2ky3zxL1pFaeku30ams_VPfOv4IwkSXH0dLNVh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l="10277" t="18239" r="12227" b="10980"/>
          <a:stretch>
            <a:fillRect/>
          </a:stretch>
        </p:blipFill>
        <p:spPr bwMode="auto">
          <a:xfrm>
            <a:off x="0" y="1066800"/>
            <a:ext cx="27432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7" name="rg_hi" descr="ANd9GcSBZOYMKjQ2W3ueVVPVQ6MJe8V9-vsqiT29vB7rh9Haq_n-83WW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 l="3456" r="2455"/>
          <a:stretch>
            <a:fillRect/>
          </a:stretch>
        </p:blipFill>
        <p:spPr bwMode="auto">
          <a:xfrm>
            <a:off x="2743200" y="1066800"/>
            <a:ext cx="2971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8" name="Picture 16" descr="mat na vang la"/>
          <p:cNvPicPr>
            <a:picLocks noChangeAspect="1" noChangeArrowheads="1"/>
          </p:cNvPicPr>
          <p:nvPr/>
        </p:nvPicPr>
        <p:blipFill>
          <a:blip r:embed="rId2"/>
          <a:srcRect l="1724" t="3909" r="51031" b="42897"/>
          <a:stretch>
            <a:fillRect/>
          </a:stretch>
        </p:blipFill>
        <p:spPr bwMode="auto">
          <a:xfrm>
            <a:off x="5715000" y="1066800"/>
            <a:ext cx="2373313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9" name="rg_hi" descr="ANd9GcQfBYCb54aIB2ky3zxL1pFaeku30ams_VPfOv4IwkSXH0dLNVh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l="10277" t="18239" r="12227" b="10980"/>
          <a:stretch>
            <a:fillRect/>
          </a:stretch>
        </p:blipFill>
        <p:spPr bwMode="auto">
          <a:xfrm>
            <a:off x="0" y="1066800"/>
            <a:ext cx="27432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50" name="rg_hi" descr="ANd9GcSBZOYMKjQ2W3ueVVPVQ6MJe8V9-vsqiT29vB7rh9Haq_n-83WW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 l="3456" r="2455"/>
          <a:stretch>
            <a:fillRect/>
          </a:stretch>
        </p:blipFill>
        <p:spPr bwMode="auto">
          <a:xfrm>
            <a:off x="2743200" y="1066800"/>
            <a:ext cx="2971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52" name="Picture 20" descr="mat na vang la"/>
          <p:cNvPicPr>
            <a:picLocks noChangeAspect="1" noChangeArrowheads="1"/>
          </p:cNvPicPr>
          <p:nvPr/>
        </p:nvPicPr>
        <p:blipFill>
          <a:blip r:embed="rId2"/>
          <a:srcRect l="1724" t="3909" r="51031" b="42897"/>
          <a:stretch>
            <a:fillRect/>
          </a:stretch>
        </p:blipFill>
        <p:spPr bwMode="auto">
          <a:xfrm>
            <a:off x="5715000" y="1066800"/>
            <a:ext cx="2373313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53" name="rg_hi" descr="ANd9GcQfBYCb54aIB2ky3zxL1pFaeku30ams_VPfOv4IwkSXH0dLNVh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l="10277" t="18239" r="12227" b="10980"/>
          <a:stretch>
            <a:fillRect/>
          </a:stretch>
        </p:blipFill>
        <p:spPr bwMode="auto">
          <a:xfrm>
            <a:off x="0" y="1066800"/>
            <a:ext cx="27432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54" name="rg_hi" descr="ANd9GcSBZOYMKjQ2W3ueVVPVQ6MJe8V9-vsqiT29vB7rh9Haq_n-83WW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 l="3456" r="2455"/>
          <a:stretch>
            <a:fillRect/>
          </a:stretch>
        </p:blipFill>
        <p:spPr bwMode="auto">
          <a:xfrm>
            <a:off x="2743200" y="1066800"/>
            <a:ext cx="2971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62" name="Picture 30" descr="Màng nhôm">
            <a:hlinkClick r:id="rId7" tooltip="&quot;Màng nhôm&quot;"/>
          </p:cNvPr>
          <p:cNvPicPr>
            <a:picLocks noChangeAspect="1" noChangeArrowheads="1"/>
          </p:cNvPicPr>
          <p:nvPr/>
        </p:nvPicPr>
        <p:blipFill>
          <a:blip r:embed="rId8"/>
          <a:srcRect l="6189" t="12617" r="6607" b="10869"/>
          <a:stretch>
            <a:fillRect/>
          </a:stretch>
        </p:blipFill>
        <p:spPr bwMode="auto">
          <a:xfrm>
            <a:off x="6096000" y="3886200"/>
            <a:ext cx="28194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0" name="Picture 8" descr="la nhom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38200" y="3886201"/>
            <a:ext cx="249555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63" name="Picture 1" descr="http://i180.photobucket.com/albums/x200/motconrua/200912/Keo/IMG_0040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352800" y="3886200"/>
            <a:ext cx="2819400" cy="2286000"/>
          </a:xfrm>
          <a:prstGeom prst="rect">
            <a:avLst/>
          </a:prstGeom>
          <a:noFill/>
          <a:ln w="9525">
            <a:solidFill>
              <a:srgbClr val="D60093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914400" y="139700"/>
            <a:ext cx="2362200" cy="27130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vi-VN" sz="17200">
              <a:latin typeface="Arial" charset="0"/>
            </a:endParaRPr>
          </a:p>
        </p:txBody>
      </p:sp>
      <p:sp>
        <p:nvSpPr>
          <p:cNvPr id="7171" name="Oval 3"/>
          <p:cNvSpPr>
            <a:spLocks noChangeArrowheads="1"/>
          </p:cNvSpPr>
          <p:nvPr/>
        </p:nvSpPr>
        <p:spPr bwMode="auto">
          <a:xfrm>
            <a:off x="1219200" y="3841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172" name="Oval 4"/>
          <p:cNvSpPr>
            <a:spLocks noChangeArrowheads="1"/>
          </p:cNvSpPr>
          <p:nvPr/>
        </p:nvSpPr>
        <p:spPr bwMode="auto">
          <a:xfrm>
            <a:off x="1203325" y="10318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173" name="Oval 5"/>
          <p:cNvSpPr>
            <a:spLocks noChangeArrowheads="1"/>
          </p:cNvSpPr>
          <p:nvPr/>
        </p:nvSpPr>
        <p:spPr bwMode="auto">
          <a:xfrm>
            <a:off x="1981200" y="3841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174" name="Oval 6"/>
          <p:cNvSpPr>
            <a:spLocks noChangeArrowheads="1"/>
          </p:cNvSpPr>
          <p:nvPr/>
        </p:nvSpPr>
        <p:spPr bwMode="auto">
          <a:xfrm>
            <a:off x="2667000" y="3841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175" name="Oval 7"/>
          <p:cNvSpPr>
            <a:spLocks noChangeArrowheads="1"/>
          </p:cNvSpPr>
          <p:nvPr/>
        </p:nvSpPr>
        <p:spPr bwMode="auto">
          <a:xfrm>
            <a:off x="1981200" y="10699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2667000" y="10699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177" name="Oval 9"/>
          <p:cNvSpPr>
            <a:spLocks noChangeArrowheads="1"/>
          </p:cNvSpPr>
          <p:nvPr/>
        </p:nvSpPr>
        <p:spPr bwMode="auto">
          <a:xfrm>
            <a:off x="1219200" y="16795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178" name="Oval 10"/>
          <p:cNvSpPr>
            <a:spLocks noChangeArrowheads="1"/>
          </p:cNvSpPr>
          <p:nvPr/>
        </p:nvSpPr>
        <p:spPr bwMode="auto">
          <a:xfrm>
            <a:off x="1981200" y="16795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179" name="Oval 11"/>
          <p:cNvSpPr>
            <a:spLocks noChangeArrowheads="1"/>
          </p:cNvSpPr>
          <p:nvPr/>
        </p:nvSpPr>
        <p:spPr bwMode="auto">
          <a:xfrm>
            <a:off x="2667000" y="16795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dirty="0">
                <a:latin typeface="Arial" charset="0"/>
              </a:rPr>
              <a:t>+</a:t>
            </a:r>
          </a:p>
        </p:txBody>
      </p:sp>
      <p:sp>
        <p:nvSpPr>
          <p:cNvPr id="7180" name="Oval 12"/>
          <p:cNvSpPr>
            <a:spLocks noChangeArrowheads="1"/>
          </p:cNvSpPr>
          <p:nvPr/>
        </p:nvSpPr>
        <p:spPr bwMode="auto">
          <a:xfrm>
            <a:off x="1981200" y="23653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181" name="Oval 13"/>
          <p:cNvSpPr>
            <a:spLocks noChangeArrowheads="1"/>
          </p:cNvSpPr>
          <p:nvPr/>
        </p:nvSpPr>
        <p:spPr bwMode="auto">
          <a:xfrm>
            <a:off x="1219200" y="23653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182" name="Oval 14"/>
          <p:cNvSpPr>
            <a:spLocks noChangeArrowheads="1"/>
          </p:cNvSpPr>
          <p:nvPr/>
        </p:nvSpPr>
        <p:spPr bwMode="auto">
          <a:xfrm>
            <a:off x="2667000" y="23653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183" name="Oval 15"/>
          <p:cNvSpPr>
            <a:spLocks noChangeArrowheads="1"/>
          </p:cNvSpPr>
          <p:nvPr/>
        </p:nvSpPr>
        <p:spPr bwMode="auto">
          <a:xfrm>
            <a:off x="1098550" y="676275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7184" name="Oval 16"/>
          <p:cNvSpPr>
            <a:spLocks noChangeArrowheads="1"/>
          </p:cNvSpPr>
          <p:nvPr/>
        </p:nvSpPr>
        <p:spPr bwMode="auto">
          <a:xfrm>
            <a:off x="1905000" y="720725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7185" name="Oval 17"/>
          <p:cNvSpPr>
            <a:spLocks noChangeArrowheads="1"/>
          </p:cNvSpPr>
          <p:nvPr/>
        </p:nvSpPr>
        <p:spPr bwMode="auto">
          <a:xfrm>
            <a:off x="2590800" y="720725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7186" name="Oval 18"/>
          <p:cNvSpPr>
            <a:spLocks noChangeArrowheads="1"/>
          </p:cNvSpPr>
          <p:nvPr/>
        </p:nvSpPr>
        <p:spPr bwMode="auto">
          <a:xfrm>
            <a:off x="1524000" y="1177925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187" name="Oval 19"/>
          <p:cNvSpPr>
            <a:spLocks noChangeArrowheads="1"/>
          </p:cNvSpPr>
          <p:nvPr/>
        </p:nvSpPr>
        <p:spPr bwMode="auto">
          <a:xfrm>
            <a:off x="2286000" y="1177925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188" name="Oval 20"/>
          <p:cNvSpPr>
            <a:spLocks noChangeArrowheads="1"/>
          </p:cNvSpPr>
          <p:nvPr/>
        </p:nvSpPr>
        <p:spPr bwMode="auto">
          <a:xfrm>
            <a:off x="2971800" y="1711325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189" name="Oval 21"/>
          <p:cNvSpPr>
            <a:spLocks noChangeArrowheads="1"/>
          </p:cNvSpPr>
          <p:nvPr/>
        </p:nvSpPr>
        <p:spPr bwMode="auto">
          <a:xfrm>
            <a:off x="2438400" y="1254125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190" name="Oval 22"/>
          <p:cNvSpPr>
            <a:spLocks noChangeArrowheads="1"/>
          </p:cNvSpPr>
          <p:nvPr/>
        </p:nvSpPr>
        <p:spPr bwMode="auto">
          <a:xfrm>
            <a:off x="2286000" y="1635125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191" name="Oval 23"/>
          <p:cNvSpPr>
            <a:spLocks noChangeArrowheads="1"/>
          </p:cNvSpPr>
          <p:nvPr/>
        </p:nvSpPr>
        <p:spPr bwMode="auto">
          <a:xfrm>
            <a:off x="2590800" y="2549525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7192" name="Oval 24"/>
          <p:cNvSpPr>
            <a:spLocks noChangeArrowheads="1"/>
          </p:cNvSpPr>
          <p:nvPr/>
        </p:nvSpPr>
        <p:spPr bwMode="auto">
          <a:xfrm>
            <a:off x="1066800" y="2549525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7193" name="Oval 25"/>
          <p:cNvSpPr>
            <a:spLocks noChangeArrowheads="1"/>
          </p:cNvSpPr>
          <p:nvPr/>
        </p:nvSpPr>
        <p:spPr bwMode="auto">
          <a:xfrm>
            <a:off x="1143000" y="1939925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7194" name="Oval 26"/>
          <p:cNvSpPr>
            <a:spLocks noChangeArrowheads="1"/>
          </p:cNvSpPr>
          <p:nvPr/>
        </p:nvSpPr>
        <p:spPr bwMode="auto">
          <a:xfrm>
            <a:off x="1828800" y="2625725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 b="1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7195" name="Text Box 27"/>
          <p:cNvSpPr txBox="1">
            <a:spLocks noChangeArrowheads="1"/>
          </p:cNvSpPr>
          <p:nvPr/>
        </p:nvSpPr>
        <p:spPr bwMode="auto">
          <a:xfrm>
            <a:off x="4648200" y="3657600"/>
            <a:ext cx="4267200" cy="76944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eaLnBrk="1" hangingPunct="1">
              <a:spcBef>
                <a:spcPct val="50000"/>
              </a:spcBef>
            </a:pPr>
            <a:r>
              <a:rPr lang="en-US" sz="2200" b="1" dirty="0" err="1">
                <a:latin typeface="Cambria" pitchFamily="18" charset="0"/>
              </a:rPr>
              <a:t>Nối</a:t>
            </a:r>
            <a:r>
              <a:rPr lang="en-US" sz="2200" b="1" dirty="0">
                <a:latin typeface="Cambria" pitchFamily="18" charset="0"/>
              </a:rPr>
              <a:t> </a:t>
            </a:r>
            <a:r>
              <a:rPr lang="en-US" sz="2200" b="1" dirty="0" err="1">
                <a:latin typeface="Cambria" pitchFamily="18" charset="0"/>
              </a:rPr>
              <a:t>kim</a:t>
            </a:r>
            <a:r>
              <a:rPr lang="en-US" sz="2200" b="1" dirty="0">
                <a:latin typeface="Cambria" pitchFamily="18" charset="0"/>
              </a:rPr>
              <a:t> </a:t>
            </a:r>
            <a:r>
              <a:rPr lang="en-US" sz="2200" b="1" dirty="0" err="1">
                <a:latin typeface="Cambria" pitchFamily="18" charset="0"/>
              </a:rPr>
              <a:t>loại</a:t>
            </a:r>
            <a:r>
              <a:rPr lang="en-US" sz="2200" b="1" dirty="0">
                <a:latin typeface="Cambria" pitchFamily="18" charset="0"/>
              </a:rPr>
              <a:t> </a:t>
            </a:r>
            <a:r>
              <a:rPr lang="en-US" sz="2200" b="1" dirty="0" err="1">
                <a:latin typeface="Cambria" pitchFamily="18" charset="0"/>
              </a:rPr>
              <a:t>với</a:t>
            </a:r>
            <a:r>
              <a:rPr lang="en-US" sz="2200" b="1" dirty="0">
                <a:latin typeface="Cambria" pitchFamily="18" charset="0"/>
              </a:rPr>
              <a:t> 2 </a:t>
            </a:r>
            <a:r>
              <a:rPr lang="en-US" sz="2200" b="1" dirty="0" err="1">
                <a:latin typeface="Cambria" pitchFamily="18" charset="0"/>
              </a:rPr>
              <a:t>điện</a:t>
            </a:r>
            <a:r>
              <a:rPr lang="en-US" sz="2200" b="1" dirty="0">
                <a:latin typeface="Cambria" pitchFamily="18" charset="0"/>
              </a:rPr>
              <a:t> </a:t>
            </a:r>
            <a:r>
              <a:rPr lang="en-US" sz="2200" b="1" dirty="0" err="1">
                <a:latin typeface="Cambria" pitchFamily="18" charset="0"/>
              </a:rPr>
              <a:t>cực</a:t>
            </a:r>
            <a:r>
              <a:rPr lang="en-US" sz="2200" b="1" dirty="0">
                <a:latin typeface="Cambria" pitchFamily="18" charset="0"/>
              </a:rPr>
              <a:t> </a:t>
            </a:r>
            <a:r>
              <a:rPr lang="en-US" sz="2200" b="1" dirty="0" err="1">
                <a:latin typeface="Cambria" pitchFamily="18" charset="0"/>
              </a:rPr>
              <a:t>một</a:t>
            </a:r>
            <a:r>
              <a:rPr lang="en-US" sz="2200" b="1" dirty="0">
                <a:latin typeface="Cambria" pitchFamily="18" charset="0"/>
              </a:rPr>
              <a:t> </a:t>
            </a:r>
            <a:r>
              <a:rPr lang="en-US" sz="2200" b="1" dirty="0" err="1">
                <a:latin typeface="Cambria" pitchFamily="18" charset="0"/>
              </a:rPr>
              <a:t>nguồn</a:t>
            </a:r>
            <a:r>
              <a:rPr lang="en-US" sz="2200" b="1" dirty="0">
                <a:latin typeface="Cambria" pitchFamily="18" charset="0"/>
              </a:rPr>
              <a:t> </a:t>
            </a:r>
            <a:r>
              <a:rPr lang="en-US" sz="2200" b="1" dirty="0" err="1">
                <a:latin typeface="Cambria" pitchFamily="18" charset="0"/>
              </a:rPr>
              <a:t>điện</a:t>
            </a:r>
            <a:endParaRPr lang="en-US" sz="2200" b="1" dirty="0">
              <a:latin typeface="Cambria" pitchFamily="18" charset="0"/>
            </a:endParaRPr>
          </a:p>
        </p:txBody>
      </p:sp>
      <p:sp>
        <p:nvSpPr>
          <p:cNvPr id="7196" name="Text Box 28"/>
          <p:cNvSpPr txBox="1">
            <a:spLocks noChangeArrowheads="1"/>
          </p:cNvSpPr>
          <p:nvPr/>
        </p:nvSpPr>
        <p:spPr bwMode="auto">
          <a:xfrm>
            <a:off x="7543800" y="139700"/>
            <a:ext cx="306388" cy="26670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vi-VN" sz="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197" name="Text Box 29"/>
          <p:cNvSpPr txBox="1">
            <a:spLocks noChangeArrowheads="1"/>
          </p:cNvSpPr>
          <p:nvPr/>
        </p:nvSpPr>
        <p:spPr bwMode="auto">
          <a:xfrm>
            <a:off x="4875213" y="139700"/>
            <a:ext cx="306387" cy="26670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vi-VN" sz="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198" name="Oval 30"/>
          <p:cNvSpPr>
            <a:spLocks noChangeArrowheads="1"/>
          </p:cNvSpPr>
          <p:nvPr/>
        </p:nvSpPr>
        <p:spPr bwMode="auto">
          <a:xfrm>
            <a:off x="7588250" y="2159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199" name="Oval 31"/>
          <p:cNvSpPr>
            <a:spLocks noChangeArrowheads="1"/>
          </p:cNvSpPr>
          <p:nvPr/>
        </p:nvSpPr>
        <p:spPr bwMode="auto">
          <a:xfrm>
            <a:off x="7588250" y="5207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00" name="Oval 32"/>
          <p:cNvSpPr>
            <a:spLocks noChangeArrowheads="1"/>
          </p:cNvSpPr>
          <p:nvPr/>
        </p:nvSpPr>
        <p:spPr bwMode="auto">
          <a:xfrm>
            <a:off x="7588250" y="8255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01" name="Oval 33"/>
          <p:cNvSpPr>
            <a:spLocks noChangeArrowheads="1"/>
          </p:cNvSpPr>
          <p:nvPr/>
        </p:nvSpPr>
        <p:spPr bwMode="auto">
          <a:xfrm>
            <a:off x="7588250" y="11303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02" name="Oval 34"/>
          <p:cNvSpPr>
            <a:spLocks noChangeArrowheads="1"/>
          </p:cNvSpPr>
          <p:nvPr/>
        </p:nvSpPr>
        <p:spPr bwMode="auto">
          <a:xfrm>
            <a:off x="7588250" y="14351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03" name="Oval 35"/>
          <p:cNvSpPr>
            <a:spLocks noChangeArrowheads="1"/>
          </p:cNvSpPr>
          <p:nvPr/>
        </p:nvSpPr>
        <p:spPr bwMode="auto">
          <a:xfrm>
            <a:off x="7588250" y="17399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04" name="Oval 36"/>
          <p:cNvSpPr>
            <a:spLocks noChangeArrowheads="1"/>
          </p:cNvSpPr>
          <p:nvPr/>
        </p:nvSpPr>
        <p:spPr bwMode="auto">
          <a:xfrm>
            <a:off x="7588250" y="20447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05" name="Oval 37"/>
          <p:cNvSpPr>
            <a:spLocks noChangeArrowheads="1"/>
          </p:cNvSpPr>
          <p:nvPr/>
        </p:nvSpPr>
        <p:spPr bwMode="auto">
          <a:xfrm>
            <a:off x="7588250" y="23495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06" name="Oval 38"/>
          <p:cNvSpPr>
            <a:spLocks noChangeArrowheads="1"/>
          </p:cNvSpPr>
          <p:nvPr/>
        </p:nvSpPr>
        <p:spPr bwMode="auto">
          <a:xfrm>
            <a:off x="4919663" y="2159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-</a:t>
            </a:r>
          </a:p>
        </p:txBody>
      </p:sp>
      <p:sp>
        <p:nvSpPr>
          <p:cNvPr id="7207" name="Oval 39"/>
          <p:cNvSpPr>
            <a:spLocks noChangeArrowheads="1"/>
          </p:cNvSpPr>
          <p:nvPr/>
        </p:nvSpPr>
        <p:spPr bwMode="auto">
          <a:xfrm>
            <a:off x="4919663" y="5207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-</a:t>
            </a:r>
          </a:p>
        </p:txBody>
      </p:sp>
      <p:sp>
        <p:nvSpPr>
          <p:cNvPr id="7208" name="Oval 40"/>
          <p:cNvSpPr>
            <a:spLocks noChangeArrowheads="1"/>
          </p:cNvSpPr>
          <p:nvPr/>
        </p:nvSpPr>
        <p:spPr bwMode="auto">
          <a:xfrm>
            <a:off x="4919663" y="8255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-</a:t>
            </a:r>
          </a:p>
        </p:txBody>
      </p:sp>
      <p:sp>
        <p:nvSpPr>
          <p:cNvPr id="7209" name="Oval 41"/>
          <p:cNvSpPr>
            <a:spLocks noChangeArrowheads="1"/>
          </p:cNvSpPr>
          <p:nvPr/>
        </p:nvSpPr>
        <p:spPr bwMode="auto">
          <a:xfrm>
            <a:off x="4919663" y="11303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-</a:t>
            </a:r>
          </a:p>
        </p:txBody>
      </p:sp>
      <p:sp>
        <p:nvSpPr>
          <p:cNvPr id="7210" name="Oval 42"/>
          <p:cNvSpPr>
            <a:spLocks noChangeArrowheads="1"/>
          </p:cNvSpPr>
          <p:nvPr/>
        </p:nvSpPr>
        <p:spPr bwMode="auto">
          <a:xfrm>
            <a:off x="4919663" y="14351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-</a:t>
            </a:r>
          </a:p>
        </p:txBody>
      </p:sp>
      <p:sp>
        <p:nvSpPr>
          <p:cNvPr id="7211" name="Oval 43"/>
          <p:cNvSpPr>
            <a:spLocks noChangeArrowheads="1"/>
          </p:cNvSpPr>
          <p:nvPr/>
        </p:nvSpPr>
        <p:spPr bwMode="auto">
          <a:xfrm>
            <a:off x="4919663" y="17399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-</a:t>
            </a:r>
          </a:p>
        </p:txBody>
      </p:sp>
      <p:sp>
        <p:nvSpPr>
          <p:cNvPr id="7212" name="Oval 44"/>
          <p:cNvSpPr>
            <a:spLocks noChangeArrowheads="1"/>
          </p:cNvSpPr>
          <p:nvPr/>
        </p:nvSpPr>
        <p:spPr bwMode="auto">
          <a:xfrm>
            <a:off x="4919663" y="20447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-</a:t>
            </a:r>
          </a:p>
        </p:txBody>
      </p:sp>
      <p:sp>
        <p:nvSpPr>
          <p:cNvPr id="7213" name="Oval 45"/>
          <p:cNvSpPr>
            <a:spLocks noChangeArrowheads="1"/>
          </p:cNvSpPr>
          <p:nvPr/>
        </p:nvSpPr>
        <p:spPr bwMode="auto">
          <a:xfrm>
            <a:off x="4919663" y="23495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-</a:t>
            </a:r>
          </a:p>
        </p:txBody>
      </p:sp>
      <p:sp>
        <p:nvSpPr>
          <p:cNvPr id="7214" name="Text Box 46"/>
          <p:cNvSpPr txBox="1">
            <a:spLocks noChangeArrowheads="1"/>
          </p:cNvSpPr>
          <p:nvPr/>
        </p:nvSpPr>
        <p:spPr bwMode="auto">
          <a:xfrm>
            <a:off x="5181600" y="139700"/>
            <a:ext cx="2362200" cy="26527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vi-VN" sz="16800">
              <a:latin typeface="Arial" charset="0"/>
            </a:endParaRPr>
          </a:p>
        </p:txBody>
      </p:sp>
      <p:sp>
        <p:nvSpPr>
          <p:cNvPr id="7215" name="Oval 47"/>
          <p:cNvSpPr>
            <a:spLocks noChangeArrowheads="1"/>
          </p:cNvSpPr>
          <p:nvPr/>
        </p:nvSpPr>
        <p:spPr bwMode="auto">
          <a:xfrm>
            <a:off x="5486400" y="4445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16" name="Oval 48"/>
          <p:cNvSpPr>
            <a:spLocks noChangeArrowheads="1"/>
          </p:cNvSpPr>
          <p:nvPr/>
        </p:nvSpPr>
        <p:spPr bwMode="auto">
          <a:xfrm>
            <a:off x="5470525" y="9842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17" name="Oval 49"/>
          <p:cNvSpPr>
            <a:spLocks noChangeArrowheads="1"/>
          </p:cNvSpPr>
          <p:nvPr/>
        </p:nvSpPr>
        <p:spPr bwMode="auto">
          <a:xfrm>
            <a:off x="6248400" y="4445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18" name="Oval 50"/>
          <p:cNvSpPr>
            <a:spLocks noChangeArrowheads="1"/>
          </p:cNvSpPr>
          <p:nvPr/>
        </p:nvSpPr>
        <p:spPr bwMode="auto">
          <a:xfrm>
            <a:off x="6934200" y="4445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19" name="Oval 51"/>
          <p:cNvSpPr>
            <a:spLocks noChangeArrowheads="1"/>
          </p:cNvSpPr>
          <p:nvPr/>
        </p:nvSpPr>
        <p:spPr bwMode="auto">
          <a:xfrm>
            <a:off x="6248400" y="10223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20" name="Oval 52"/>
          <p:cNvSpPr>
            <a:spLocks noChangeArrowheads="1"/>
          </p:cNvSpPr>
          <p:nvPr/>
        </p:nvSpPr>
        <p:spPr bwMode="auto">
          <a:xfrm>
            <a:off x="6934200" y="10223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21" name="Oval 53"/>
          <p:cNvSpPr>
            <a:spLocks noChangeArrowheads="1"/>
          </p:cNvSpPr>
          <p:nvPr/>
        </p:nvSpPr>
        <p:spPr bwMode="auto">
          <a:xfrm>
            <a:off x="5486400" y="16319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22" name="Oval 54"/>
          <p:cNvSpPr>
            <a:spLocks noChangeArrowheads="1"/>
          </p:cNvSpPr>
          <p:nvPr/>
        </p:nvSpPr>
        <p:spPr bwMode="auto">
          <a:xfrm>
            <a:off x="6248400" y="16319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23" name="Oval 55"/>
          <p:cNvSpPr>
            <a:spLocks noChangeArrowheads="1"/>
          </p:cNvSpPr>
          <p:nvPr/>
        </p:nvSpPr>
        <p:spPr bwMode="auto">
          <a:xfrm>
            <a:off x="6934200" y="16319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24" name="Oval 56"/>
          <p:cNvSpPr>
            <a:spLocks noChangeArrowheads="1"/>
          </p:cNvSpPr>
          <p:nvPr/>
        </p:nvSpPr>
        <p:spPr bwMode="auto">
          <a:xfrm>
            <a:off x="6248400" y="23177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25" name="Oval 57"/>
          <p:cNvSpPr>
            <a:spLocks noChangeArrowheads="1"/>
          </p:cNvSpPr>
          <p:nvPr/>
        </p:nvSpPr>
        <p:spPr bwMode="auto">
          <a:xfrm>
            <a:off x="5486400" y="23177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26" name="Oval 58"/>
          <p:cNvSpPr>
            <a:spLocks noChangeArrowheads="1"/>
          </p:cNvSpPr>
          <p:nvPr/>
        </p:nvSpPr>
        <p:spPr bwMode="auto">
          <a:xfrm>
            <a:off x="6934200" y="23177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7227" name="Line 59"/>
          <p:cNvSpPr>
            <a:spLocks noChangeShapeType="1"/>
          </p:cNvSpPr>
          <p:nvPr/>
        </p:nvSpPr>
        <p:spPr bwMode="auto">
          <a:xfrm>
            <a:off x="5029200" y="28067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7228" name="Line 60"/>
          <p:cNvSpPr>
            <a:spLocks noChangeShapeType="1"/>
          </p:cNvSpPr>
          <p:nvPr/>
        </p:nvSpPr>
        <p:spPr bwMode="auto">
          <a:xfrm>
            <a:off x="7696200" y="28067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7229" name="Line 61"/>
          <p:cNvSpPr>
            <a:spLocks noChangeShapeType="1"/>
          </p:cNvSpPr>
          <p:nvPr/>
        </p:nvSpPr>
        <p:spPr bwMode="auto">
          <a:xfrm>
            <a:off x="5029200" y="3324225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7230" name="Line 62"/>
          <p:cNvSpPr>
            <a:spLocks noChangeShapeType="1"/>
          </p:cNvSpPr>
          <p:nvPr/>
        </p:nvSpPr>
        <p:spPr bwMode="auto">
          <a:xfrm>
            <a:off x="6781800" y="3324225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7231" name="Oval 63"/>
          <p:cNvSpPr>
            <a:spLocks noChangeArrowheads="1"/>
          </p:cNvSpPr>
          <p:nvPr/>
        </p:nvSpPr>
        <p:spPr bwMode="auto">
          <a:xfrm>
            <a:off x="5867400" y="32035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-</a:t>
            </a:r>
          </a:p>
        </p:txBody>
      </p:sp>
      <p:sp>
        <p:nvSpPr>
          <p:cNvPr id="7232" name="Oval 64"/>
          <p:cNvSpPr>
            <a:spLocks noChangeArrowheads="1"/>
          </p:cNvSpPr>
          <p:nvPr/>
        </p:nvSpPr>
        <p:spPr bwMode="auto">
          <a:xfrm>
            <a:off x="6553200" y="32162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7233" name="Text Box 65"/>
          <p:cNvSpPr txBox="1">
            <a:spLocks noChangeArrowheads="1"/>
          </p:cNvSpPr>
          <p:nvPr/>
        </p:nvSpPr>
        <p:spPr bwMode="auto">
          <a:xfrm>
            <a:off x="5562600" y="2959100"/>
            <a:ext cx="1600200" cy="650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vi-VN" sz="3600" b="1">
              <a:latin typeface="Cambria" pitchFamily="18" charset="0"/>
            </a:endParaRPr>
          </a:p>
        </p:txBody>
      </p:sp>
      <p:sp>
        <p:nvSpPr>
          <p:cNvPr id="7234" name="Oval 66"/>
          <p:cNvSpPr>
            <a:spLocks noChangeArrowheads="1"/>
          </p:cNvSpPr>
          <p:nvPr/>
        </p:nvSpPr>
        <p:spPr bwMode="auto">
          <a:xfrm>
            <a:off x="5181600" y="2159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7235" name="Oval 67"/>
          <p:cNvSpPr>
            <a:spLocks noChangeArrowheads="1"/>
          </p:cNvSpPr>
          <p:nvPr/>
        </p:nvSpPr>
        <p:spPr bwMode="auto">
          <a:xfrm>
            <a:off x="5181600" y="13589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36" name="Oval 68"/>
          <p:cNvSpPr>
            <a:spLocks noChangeArrowheads="1"/>
          </p:cNvSpPr>
          <p:nvPr/>
        </p:nvSpPr>
        <p:spPr bwMode="auto">
          <a:xfrm>
            <a:off x="5181600" y="25781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7237" name="Oval 69"/>
          <p:cNvSpPr>
            <a:spLocks noChangeArrowheads="1"/>
          </p:cNvSpPr>
          <p:nvPr/>
        </p:nvSpPr>
        <p:spPr bwMode="auto">
          <a:xfrm>
            <a:off x="5181600" y="19685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7238" name="Oval 70"/>
          <p:cNvSpPr>
            <a:spLocks noChangeArrowheads="1"/>
          </p:cNvSpPr>
          <p:nvPr/>
        </p:nvSpPr>
        <p:spPr bwMode="auto">
          <a:xfrm>
            <a:off x="5181600" y="70485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7239" name="Oval 71"/>
          <p:cNvSpPr>
            <a:spLocks noChangeArrowheads="1"/>
          </p:cNvSpPr>
          <p:nvPr/>
        </p:nvSpPr>
        <p:spPr bwMode="auto">
          <a:xfrm>
            <a:off x="6324600" y="2159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7240" name="Oval 72"/>
          <p:cNvSpPr>
            <a:spLocks noChangeArrowheads="1"/>
          </p:cNvSpPr>
          <p:nvPr/>
        </p:nvSpPr>
        <p:spPr bwMode="auto">
          <a:xfrm>
            <a:off x="6324600" y="13589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41" name="Oval 73"/>
          <p:cNvSpPr>
            <a:spLocks noChangeArrowheads="1"/>
          </p:cNvSpPr>
          <p:nvPr/>
        </p:nvSpPr>
        <p:spPr bwMode="auto">
          <a:xfrm>
            <a:off x="6324600" y="25781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7242" name="Oval 74"/>
          <p:cNvSpPr>
            <a:spLocks noChangeArrowheads="1"/>
          </p:cNvSpPr>
          <p:nvPr/>
        </p:nvSpPr>
        <p:spPr bwMode="auto">
          <a:xfrm>
            <a:off x="6324600" y="19685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7243" name="Oval 75"/>
          <p:cNvSpPr>
            <a:spLocks noChangeArrowheads="1"/>
          </p:cNvSpPr>
          <p:nvPr/>
        </p:nvSpPr>
        <p:spPr bwMode="auto">
          <a:xfrm>
            <a:off x="6324600" y="70485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7244" name="Text Box 76"/>
          <p:cNvSpPr txBox="1">
            <a:spLocks noChangeArrowheads="1"/>
          </p:cNvSpPr>
          <p:nvPr/>
        </p:nvSpPr>
        <p:spPr bwMode="auto">
          <a:xfrm>
            <a:off x="7772400" y="2795452"/>
            <a:ext cx="1143000" cy="861774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000" b="1" dirty="0" err="1">
                <a:latin typeface="Cambria" pitchFamily="18" charset="0"/>
              </a:rPr>
              <a:t>Nguồn</a:t>
            </a:r>
            <a:r>
              <a:rPr lang="en-US" sz="2000" b="1" dirty="0">
                <a:latin typeface="Cambria" pitchFamily="18" charset="0"/>
              </a:rPr>
              <a:t>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2000" b="1" dirty="0" err="1">
                <a:latin typeface="Cambria" pitchFamily="18" charset="0"/>
              </a:rPr>
              <a:t>điện</a:t>
            </a:r>
            <a:endParaRPr lang="en-US" sz="2000" b="1" dirty="0">
              <a:latin typeface="Cambria" pitchFamily="18" charset="0"/>
            </a:endParaRPr>
          </a:p>
        </p:txBody>
      </p:sp>
      <p:sp>
        <p:nvSpPr>
          <p:cNvPr id="7245" name="Oval 77"/>
          <p:cNvSpPr>
            <a:spLocks noChangeArrowheads="1"/>
          </p:cNvSpPr>
          <p:nvPr/>
        </p:nvSpPr>
        <p:spPr bwMode="auto">
          <a:xfrm>
            <a:off x="5181600" y="21971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46" name="Oval 78"/>
          <p:cNvSpPr>
            <a:spLocks noChangeArrowheads="1"/>
          </p:cNvSpPr>
          <p:nvPr/>
        </p:nvSpPr>
        <p:spPr bwMode="auto">
          <a:xfrm>
            <a:off x="5181600" y="8255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7247" name="Oval 79"/>
          <p:cNvSpPr>
            <a:spLocks noChangeArrowheads="1"/>
          </p:cNvSpPr>
          <p:nvPr/>
        </p:nvSpPr>
        <p:spPr bwMode="auto">
          <a:xfrm>
            <a:off x="5181600" y="15113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48" name="Rectangle 80"/>
          <p:cNvSpPr>
            <a:spLocks noChangeArrowheads="1"/>
          </p:cNvSpPr>
          <p:nvPr/>
        </p:nvSpPr>
        <p:spPr bwMode="auto">
          <a:xfrm>
            <a:off x="152400" y="3657600"/>
            <a:ext cx="4114800" cy="76944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200" b="1" dirty="0">
                <a:latin typeface="Cambria" pitchFamily="18" charset="0"/>
              </a:rPr>
              <a:t>Electron </a:t>
            </a:r>
            <a:r>
              <a:rPr lang="en-US" sz="2200" b="1" dirty="0" err="1">
                <a:latin typeface="Cambria" pitchFamily="18" charset="0"/>
              </a:rPr>
              <a:t>chuyển</a:t>
            </a:r>
            <a:r>
              <a:rPr lang="en-US" sz="2200" b="1" dirty="0">
                <a:latin typeface="Cambria" pitchFamily="18" charset="0"/>
              </a:rPr>
              <a:t> </a:t>
            </a:r>
            <a:r>
              <a:rPr lang="en-US" sz="2200" b="1" dirty="0" err="1">
                <a:latin typeface="Cambria" pitchFamily="18" charset="0"/>
              </a:rPr>
              <a:t>động</a:t>
            </a:r>
            <a:r>
              <a:rPr lang="en-US" sz="2200" b="1" dirty="0">
                <a:latin typeface="Cambria" pitchFamily="18" charset="0"/>
              </a:rPr>
              <a:t> </a:t>
            </a:r>
            <a:r>
              <a:rPr lang="en-US" sz="2200" b="1" dirty="0" err="1">
                <a:latin typeface="Cambria" pitchFamily="18" charset="0"/>
              </a:rPr>
              <a:t>tự</a:t>
            </a:r>
            <a:r>
              <a:rPr lang="en-US" sz="2200" b="1" dirty="0">
                <a:latin typeface="Cambria" pitchFamily="18" charset="0"/>
              </a:rPr>
              <a:t> do </a:t>
            </a:r>
            <a:r>
              <a:rPr lang="en-US" sz="2200" b="1" dirty="0" err="1">
                <a:latin typeface="Cambria" pitchFamily="18" charset="0"/>
              </a:rPr>
              <a:t>trong</a:t>
            </a:r>
            <a:r>
              <a:rPr lang="en-US" sz="2200" b="1" dirty="0">
                <a:latin typeface="Cambria" pitchFamily="18" charset="0"/>
              </a:rPr>
              <a:t> </a:t>
            </a:r>
            <a:r>
              <a:rPr lang="en-US" sz="2200" b="1" dirty="0" err="1">
                <a:latin typeface="Cambria" pitchFamily="18" charset="0"/>
              </a:rPr>
              <a:t>mạng</a:t>
            </a:r>
            <a:r>
              <a:rPr lang="en-US" sz="2200" b="1" dirty="0">
                <a:latin typeface="Cambria" pitchFamily="18" charset="0"/>
              </a:rPr>
              <a:t> </a:t>
            </a:r>
            <a:r>
              <a:rPr lang="en-US" sz="2200" b="1" dirty="0" err="1">
                <a:latin typeface="Cambria" pitchFamily="18" charset="0"/>
              </a:rPr>
              <a:t>tinh</a:t>
            </a:r>
            <a:r>
              <a:rPr lang="en-US" sz="2200" b="1" dirty="0">
                <a:latin typeface="Cambria" pitchFamily="18" charset="0"/>
              </a:rPr>
              <a:t> </a:t>
            </a:r>
            <a:r>
              <a:rPr lang="en-US" sz="2200" b="1" dirty="0" err="1">
                <a:latin typeface="Cambria" pitchFamily="18" charset="0"/>
              </a:rPr>
              <a:t>thể</a:t>
            </a:r>
            <a:r>
              <a:rPr lang="en-US" sz="2200" b="1" dirty="0">
                <a:latin typeface="Cambria" pitchFamily="18" charset="0"/>
              </a:rPr>
              <a:t> </a:t>
            </a:r>
            <a:r>
              <a:rPr lang="en-US" sz="2200" b="1" dirty="0" err="1">
                <a:latin typeface="Cambria" pitchFamily="18" charset="0"/>
              </a:rPr>
              <a:t>kim</a:t>
            </a:r>
            <a:r>
              <a:rPr lang="en-US" sz="2200" b="1" dirty="0">
                <a:latin typeface="Cambria" pitchFamily="18" charset="0"/>
              </a:rPr>
              <a:t> </a:t>
            </a:r>
            <a:r>
              <a:rPr lang="en-US" sz="2200" b="1" dirty="0" err="1">
                <a:latin typeface="Cambria" pitchFamily="18" charset="0"/>
              </a:rPr>
              <a:t>loại</a:t>
            </a:r>
            <a:endParaRPr lang="en-US" sz="2200" b="1" dirty="0">
              <a:latin typeface="Cambria" pitchFamily="18" charset="0"/>
            </a:endParaRPr>
          </a:p>
        </p:txBody>
      </p:sp>
      <p:sp>
        <p:nvSpPr>
          <p:cNvPr id="7249" name="Text Box 81"/>
          <p:cNvSpPr txBox="1">
            <a:spLocks noChangeArrowheads="1"/>
          </p:cNvSpPr>
          <p:nvPr/>
        </p:nvSpPr>
        <p:spPr bwMode="auto">
          <a:xfrm>
            <a:off x="4572000" y="4572000"/>
            <a:ext cx="44196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1" hangingPunct="1">
              <a:spcBef>
                <a:spcPct val="50000"/>
              </a:spcBef>
            </a:pPr>
            <a:r>
              <a:rPr lang="en-US" sz="2400" b="1" i="1" dirty="0">
                <a:latin typeface="Cambria" pitchFamily="18" charset="0"/>
                <a:sym typeface="Wingdings" pitchFamily="2" charset="2"/>
              </a:rPr>
              <a:t></a:t>
            </a:r>
            <a:r>
              <a:rPr lang="en-US" sz="2400" b="1" i="1" dirty="0">
                <a:latin typeface="Cambria" pitchFamily="18" charset="0"/>
              </a:rPr>
              <a:t>=&gt; </a:t>
            </a:r>
            <a:r>
              <a:rPr lang="en-US" sz="2400" b="1" i="1" dirty="0" err="1">
                <a:latin typeface="Cambria" pitchFamily="18" charset="0"/>
              </a:rPr>
              <a:t>Dưới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tác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dụng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của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điện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trường</a:t>
            </a:r>
            <a:r>
              <a:rPr lang="en-US" sz="2400" b="1" i="1" dirty="0">
                <a:solidFill>
                  <a:srgbClr val="FFFF00"/>
                </a:solidFill>
                <a:latin typeface="Cambria" pitchFamily="18" charset="0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Cambria" pitchFamily="18" charset="0"/>
              </a:rPr>
              <a:t>các</a:t>
            </a:r>
            <a:r>
              <a:rPr lang="en-US" sz="2400" b="1" i="1" dirty="0">
                <a:solidFill>
                  <a:srgbClr val="0000FF"/>
                </a:solidFill>
                <a:latin typeface="Cambria" pitchFamily="18" charset="0"/>
              </a:rPr>
              <a:t> electron </a:t>
            </a:r>
            <a:r>
              <a:rPr lang="en-US" sz="2400" b="1" i="1" dirty="0" err="1">
                <a:solidFill>
                  <a:srgbClr val="0000FF"/>
                </a:solidFill>
                <a:latin typeface="Cambria" pitchFamily="18" charset="0"/>
              </a:rPr>
              <a:t>tự</a:t>
            </a:r>
            <a:r>
              <a:rPr lang="en-US" sz="2400" b="1" i="1" dirty="0">
                <a:solidFill>
                  <a:srgbClr val="0000FF"/>
                </a:solidFill>
                <a:latin typeface="Cambria" pitchFamily="18" charset="0"/>
              </a:rPr>
              <a:t> do </a:t>
            </a:r>
            <a:r>
              <a:rPr lang="en-US" sz="2400" b="1" i="1" dirty="0" err="1">
                <a:solidFill>
                  <a:srgbClr val="0000FF"/>
                </a:solidFill>
                <a:latin typeface="Cambria" pitchFamily="18" charset="0"/>
              </a:rPr>
              <a:t>trong</a:t>
            </a:r>
            <a:r>
              <a:rPr lang="en-US" sz="24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Cambria" pitchFamily="18" charset="0"/>
              </a:rPr>
              <a:t>kim</a:t>
            </a:r>
            <a:r>
              <a:rPr lang="en-US" sz="24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Cambria" pitchFamily="18" charset="0"/>
              </a:rPr>
              <a:t>loại</a:t>
            </a:r>
            <a:r>
              <a:rPr lang="en-US" sz="24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sẽ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chuyển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động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thành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dòng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có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hướng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từ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cực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âm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đến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>
                <a:latin typeface="Cambria" pitchFamily="18" charset="0"/>
              </a:rPr>
              <a:t>cực</a:t>
            </a:r>
            <a:r>
              <a:rPr lang="en-US" sz="2400" b="1" i="1" dirty="0">
                <a:latin typeface="Cambria" pitchFamily="18" charset="0"/>
              </a:rPr>
              <a:t> </a:t>
            </a:r>
            <a:r>
              <a:rPr lang="en-US" sz="2400" b="1" i="1" dirty="0" err="1" smtClean="0">
                <a:latin typeface="Cambria" pitchFamily="18" charset="0"/>
              </a:rPr>
              <a:t>dương</a:t>
            </a:r>
            <a:r>
              <a:rPr lang="en-US" sz="2400" b="1" i="1" dirty="0" smtClean="0">
                <a:latin typeface="Cambria" pitchFamily="18" charset="0"/>
              </a:rPr>
              <a:t> </a:t>
            </a:r>
            <a:r>
              <a:rPr lang="en-US" sz="2400" b="1" i="1" dirty="0" smtClean="0">
                <a:latin typeface="Cambria" pitchFamily="18" charset="0"/>
                <a:sym typeface="Wingdings" pitchFamily="2" charset="2"/>
              </a:rPr>
              <a:t> </a:t>
            </a:r>
            <a:r>
              <a:rPr lang="en-US" sz="2400" b="1" i="1" dirty="0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Kim </a:t>
            </a:r>
            <a:r>
              <a:rPr lang="en-US" sz="2400" b="1" i="1" dirty="0" err="1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loại</a:t>
            </a:r>
            <a:r>
              <a:rPr lang="en-US" sz="2400" b="1" i="1" dirty="0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dẫn</a:t>
            </a:r>
            <a:r>
              <a:rPr lang="en-US" sz="2400" b="1" i="1" dirty="0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được</a:t>
            </a:r>
            <a:r>
              <a:rPr lang="en-US" sz="2400" b="1" i="1" dirty="0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điện</a:t>
            </a:r>
            <a:r>
              <a:rPr lang="en-US" sz="2400" b="1" i="1" dirty="0" smtClean="0">
                <a:solidFill>
                  <a:srgbClr val="FF0000"/>
                </a:solidFill>
                <a:latin typeface="Cambria" pitchFamily="18" charset="0"/>
              </a:rPr>
              <a:t>.</a:t>
            </a:r>
            <a:endParaRPr lang="en-US" sz="2400" b="1" i="1" dirty="0">
              <a:solidFill>
                <a:srgbClr val="FF0000"/>
              </a:solidFill>
              <a:latin typeface="Cambria" pitchFamily="18" charset="0"/>
            </a:endParaRPr>
          </a:p>
        </p:txBody>
      </p:sp>
      <p:cxnSp>
        <p:nvCxnSpPr>
          <p:cNvPr id="83" name="Straight Connector 82"/>
          <p:cNvCxnSpPr/>
          <p:nvPr/>
        </p:nvCxnSpPr>
        <p:spPr>
          <a:xfrm rot="5400000">
            <a:off x="990600" y="3429000"/>
            <a:ext cx="6858000" cy="15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 Box 2"/>
          <p:cNvSpPr txBox="1">
            <a:spLocks noChangeArrowheads="1"/>
          </p:cNvSpPr>
          <p:nvPr/>
        </p:nvSpPr>
        <p:spPr bwMode="auto">
          <a:xfrm>
            <a:off x="0" y="153055"/>
            <a:ext cx="1066800" cy="1923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ts val="600"/>
              </a:spcBef>
            </a:pPr>
            <a:r>
              <a:rPr lang="en-US" sz="26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1.2.2.</a:t>
            </a:r>
          </a:p>
          <a:p>
            <a:pPr eaLnBrk="1" hangingPunct="1">
              <a:spcBef>
                <a:spcPts val="600"/>
              </a:spcBef>
            </a:pPr>
            <a:r>
              <a:rPr lang="en-US" sz="26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 </a:t>
            </a:r>
            <a:r>
              <a:rPr lang="en-US" sz="2600" b="1" dirty="0" err="1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Tính</a:t>
            </a:r>
            <a:endParaRPr lang="en-US" sz="2600" b="1" dirty="0" smtClean="0">
              <a:solidFill>
                <a:srgbClr val="0000FF"/>
              </a:solidFill>
              <a:latin typeface="Cambria" pitchFamily="18" charset="0"/>
              <a:cs typeface="Arial" charset="0"/>
            </a:endParaRPr>
          </a:p>
          <a:p>
            <a:pPr eaLnBrk="1" hangingPunct="1">
              <a:spcBef>
                <a:spcPts val="600"/>
              </a:spcBef>
            </a:pPr>
            <a:r>
              <a:rPr lang="en-US" sz="26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 </a:t>
            </a:r>
            <a:r>
              <a:rPr lang="en-US" sz="2600" b="1" dirty="0" err="1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dẫn</a:t>
            </a:r>
            <a:endParaRPr lang="en-US" sz="2600" b="1" dirty="0" smtClean="0">
              <a:solidFill>
                <a:srgbClr val="0000FF"/>
              </a:solidFill>
              <a:latin typeface="Cambria" pitchFamily="18" charset="0"/>
              <a:cs typeface="Arial" charset="0"/>
            </a:endParaRPr>
          </a:p>
          <a:p>
            <a:pPr eaLnBrk="1" hangingPunct="1">
              <a:spcBef>
                <a:spcPts val="600"/>
              </a:spcBef>
            </a:pPr>
            <a:r>
              <a:rPr lang="en-US" sz="26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 </a:t>
            </a:r>
            <a:r>
              <a:rPr lang="en-US" sz="2600" b="1" dirty="0" err="1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điện</a:t>
            </a:r>
            <a:r>
              <a:rPr lang="en-US" sz="26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.</a:t>
            </a:r>
            <a:endParaRPr lang="en-US" sz="2600" b="1" dirty="0">
              <a:solidFill>
                <a:srgbClr val="0000FF"/>
              </a:solidFill>
              <a:latin typeface="Cambria" pitchFamily="18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07 -7.40741E-7 C 0.02343 -0.00116 0.04079 -0.00208 0.04947 -0.00903 C 0.05815 -0.01597 0.05919 -0.03171 0.0578 -0.04236 C 0.05641 -0.05301 0.04808 -0.06782 0.04114 -0.07338 C 0.03419 -0.07893 0.0236 -0.07708 0.01614 -0.07569 C 0.00867 -0.0743 0.00121 -0.07245 -0.00383 -0.06458 C -0.00886 -0.05671 -0.0139 -0.03935 -0.0139 -0.02893 C -0.0139 -0.01852 -0.00556 -0.00671 -0.00383 -0.00231 " pathEditMode="fixed" rAng="0" ptsTypes="aaaaaaaA">
                                      <p:cBhvr>
                                        <p:cTn id="9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" y="-4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4 -0.00671 C 0.02535 -0.01643 0.03507 -0.02361 0.03837 -0.03333 C 0.04167 -0.04305 0.04201 -0.0581 0.03837 -0.06435 C 0.03472 -0.0706 0.02465 -0.07129 0.01667 -0.07106 C 0.00868 -0.07083 -0.00538 -0.07037 -0.01007 -0.06227 C -0.01476 -0.05416 -0.01667 -0.0375 -0.01163 -0.02222 C -0.0066 -0.00694 0.01198 0.01644 0.01997 0.02894 C 0.02795 0.04144 0.03611 0.04213 0.03663 0.05324 C 0.03715 0.06435 0.03073 0.09005 0.02326 0.0956 C 0.0158 0.10116 -0.00382 0.09838 -0.00833 0.08658 C -0.01285 0.07477 -0.00694 0.03889 -0.0033 0.02454 C 0.00035 0.01019 0.01146 0.00301 0.0184 -0.00671 Z " pathEditMode="relative" ptsTypes="aaaaaaaaaaaa">
                                      <p:cBhvr>
                                        <p:cTn id="11" dur="2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184 -0.00671 C 0.02535 -0.01643 0.03507 -0.02361 0.03837 -0.03333 C 0.04167 -0.04305 0.04201 -0.0581 0.03837 -0.06435 C 0.03472 -0.0706 0.02465 -0.07129 0.01667 -0.07106 C 0.00868 -0.07083 -0.00538 -0.07037 -0.01007 -0.06227 C -0.01476 -0.05416 -0.01667 -0.0375 -0.01163 -0.02222 C -0.0066 -0.00694 0.01198 0.01644 0.01997 0.02894 C 0.02795 0.04144 0.03611 0.04213 0.03663 0.05324 C 0.03715 0.06435 0.03073 0.09005 0.02326 0.0956 C 0.0158 0.10116 -0.00382 0.09838 -0.00833 0.08658 C -0.01285 0.07477 -0.00694 0.03889 -0.0033 0.02454 C 0.00035 0.01019 0.01146 0.00301 0.0184 -0.00671 Z " pathEditMode="relative" ptsTypes="aaaaaaaaaaaa">
                                      <p:cBhvr>
                                        <p:cTn id="13" dur="2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0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539 0.1 C 0.01197 0.09884 0.02934 0.09792 0.03802 0.09097 C 0.0467 0.08403 0.04774 0.06829 0.04635 0.05764 C 0.04496 0.04699 0.03663 0.03218 0.02968 0.02662 C 0.02274 0.02107 0.01215 0.02292 0.00468 0.02431 C -0.00278 0.0257 -0.01025 0.02755 -0.01528 0.03542 C -0.02032 0.04329 -0.02535 0.06065 -0.02535 0.07107 C -0.02535 0.08148 -0.01702 0.09329 -0.01528 0.09769 " pathEditMode="fixed" rAng="0" ptsTypes="aaaaaaaA">
                                      <p:cBhvr>
                                        <p:cTn id="18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" y="-4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607 1.11111E-6 C 7.5E-6 0.00972 -0.01893 0.0243 -0.02882 0.0243 C -0.03872 0.0243 -0.05018 0.01111 -0.05382 1.11111E-6 C -0.05747 -0.01111 -0.0566 -0.0331 -0.05052 -0.04236 C -0.04445 -0.05162 -0.02691 -0.05695 -0.01719 -0.05556 C -0.00747 -0.05417 0.00364 -0.04213 0.00781 -0.03333 C 0.01198 -0.02454 0.01215 -0.00972 0.00607 1.11111E-6 Z " pathEditMode="fixed" rAng="0" ptsTypes="aaaaaaa">
                                      <p:cBhvr>
                                        <p:cTn id="20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" y="-1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07 0.00903 C -2.5E-6 0.01875 -0.01893 0.03333 -0.02883 0.03333 C -0.03872 0.03333 -0.05018 0.02014 -0.05383 0.00903 C -0.05747 -0.00208 -0.05661 -0.02408 -0.05053 -0.03333 C -0.04445 -0.04259 -0.02692 -0.04792 -0.0172 -0.04653 C -0.00747 -0.04514 0.00364 -0.0331 0.0078 -0.02431 C 0.01197 -0.01551 0.01214 -0.0007 0.00607 0.00903 Z " pathEditMode="fixed" rAng="0" ptsTypes="aaaaaaa">
                                      <p:cBhvr>
                                        <p:cTn id="22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" y="-1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607 0.02014 C -2.5E-6 0.02986 -0.01893 0.04444 -0.02883 0.04444 C -0.03872 0.04444 -0.05018 0.03125 -0.05383 0.02014 C -0.05747 0.00902 -0.05661 -0.01297 -0.05053 -0.02223 C -0.04445 -0.03148 -0.02692 -0.03681 -0.0172 -0.03542 C -0.00747 -0.03403 0.00364 -0.02199 0.0078 -0.0132 C 0.01197 -0.0044 0.01214 0.01041 0.00607 0.02014 Z " pathEditMode="fixed" rAng="0" ptsTypes="aaaaaaa">
                                      <p:cBhvr>
                                        <p:cTn id="24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" y="-1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6667 -0.10972 C 0.06059 -0.1 0.04167 -0.08542 0.03177 -0.08542 C 0.02187 -0.08542 0.01042 -0.09861 0.00677 -0.10972 C 0.00312 -0.12083 0.00399 -0.14282 0.01007 -0.15208 C 0.01614 -0.16134 0.03368 -0.16667 0.0434 -0.16528 C 0.05312 -0.16389 0.06423 -0.15185 0.0684 -0.14306 C 0.07257 -0.13426 0.07274 -0.11944 0.06667 -0.10972 Z " pathEditMode="fixed" rAng="0" ptsTypes="aaaaaaa">
                                      <p:cBhvr>
                                        <p:cTn id="26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" y="-1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88889E-6 -4.81481E-6 C -0.00399 0.01597 -0.00781 0.03218 -0.01493 0.03982 C -0.02204 0.04745 -0.03593 0.04838 -0.04323 0.04653 C -0.05052 0.04468 -0.05555 0.03819 -0.05833 0.0287 C -0.06111 0.01921 -0.06597 -0.00162 -0.05989 -0.01111 C -0.05382 -0.0206 -0.03211 -0.01412 -0.02152 -0.02893 C -0.01093 -0.04375 0.00677 -0.08518 0.00348 -0.1 C 0.00018 -0.11481 -0.0302 -0.12454 -0.04166 -0.11782 C -0.05312 -0.11111 -0.06875 -0.07801 -0.06493 -0.06018 C -0.06111 -0.04236 -0.02621 -0.01898 -0.01823 -0.01111 " pathEditMode="relative" ptsTypes="aaaaaaaaaA">
                                      <p:cBhvr>
                                        <p:cTn id="28" dur="20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 0.00139 C 0.04392 0.01111 0.025 0.02569 0.0151 0.02569 C 0.0052 0.02569 -0.00625 0.0125 -0.0099 0.00139 C -0.01355 -0.00972 -0.01268 -0.03171 -0.0066 -0.04097 C -0.00053 -0.05023 0.01701 -0.05556 0.02673 -0.05417 C 0.03645 -0.05278 0.04756 -0.04074 0.05173 -0.03195 C 0.0559 -0.02315 0.05607 -0.00833 0.05 0.00139 Z " pathEditMode="fixed" rAng="0" ptsTypes="aaaaaaa">
                                      <p:cBhvr>
                                        <p:cTn id="30" dur="10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" y="-16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5 0.00139 C 0.04392 0.01111 0.025 0.02569 0.0151 0.02569 C 0.00521 0.02569 -0.00625 0.0125 -0.0099 0.00139 C -0.01354 -0.00972 -0.01268 -0.03171 -0.0066 -0.04097 C -0.00052 -0.05023 0.01701 -0.05556 0.02673 -0.05417 C 0.03646 -0.05278 0.04757 -0.04074 0.05173 -0.03195 C 0.0559 -0.02315 0.05607 -0.00833 0.05 0.00139 Z " pathEditMode="fixed" rAng="0" ptsTypes="aaaaaaa">
                                      <p:cBhvr>
                                        <p:cTn id="32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" y="-16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07 -0.01111 C 0.00746 -0.02199 0.025 -0.03264 0.02656 -0.04445 C 0.02812 -0.05625 0.01145 -0.07083 -0.00018 -0.08218 C -0.01181 -0.09352 -0.03976 -0.09722 -0.04341 -0.1132 C -0.04705 -0.12917 -0.03212 -0.16921 -0.02188 -0.17778 C -0.01164 -0.18634 0.01163 -0.175 0.01822 -0.16435 C 0.02482 -0.1537 0.02743 -0.12801 0.01822 -0.1132 C 0.00902 -0.09838 -0.02882 -0.08982 -0.03681 -0.07546 C -0.0448 -0.06111 -0.0375 -0.04398 -0.03021 -0.02662 " pathEditMode="relative" ptsTypes="aaaaaaaaA">
                                      <p:cBhvr>
                                        <p:cTn id="34" dur="20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7 0.0044 C 0.0276 -0.00648 0.04514 -0.01713 0.0467 -0.02894 C 0.04826 -0.04074 0.03159 -0.05532 0.01996 -0.06667 C 0.00833 -0.07801 -0.01962 -0.08171 -0.02327 -0.09769 C -0.02691 -0.11366 -0.01198 -0.1537 -0.00174 -0.16227 C 0.0085 -0.17083 0.03177 -0.15949 0.03836 -0.14884 C 0.04496 -0.13819 0.04757 -0.1125 0.03836 -0.09769 C 0.02916 -0.08287 -0.00868 -0.07431 -0.01667 -0.05995 C -0.02466 -0.0456 -0.01736 -0.02847 -0.01007 -0.01111 " pathEditMode="relative" ptsTypes="aaaaaaaaA">
                                      <p:cBhvr>
                                        <p:cTn id="36" dur="20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3.7037E-6 C 0.00885 0.00069 0.01787 0.00162 0.02499 -0.00209 C 0.03211 -0.00579 0.04131 -0.00973 0.04322 -0.02223 C 0.04513 -0.03473 0.04444 -0.06459 0.03662 -0.07778 C 0.02881 -0.09098 0.00537 -0.08982 -0.00348 -0.10209 C -0.01233 -0.11436 -0.0191 -0.13681 -0.01667 -0.15093 C -0.01424 -0.16505 0.00034 -0.18403 0.01162 -0.18658 C 0.02291 -0.18912 0.046 -0.17917 0.05156 -0.16667 C 0.05711 -0.15417 0.05433 -0.12732 0.04496 -0.11111 C 0.03558 -0.09491 0.00329 -0.08426 -0.00504 -0.06875 C -0.01338 -0.05324 -0.00921 -0.03542 -0.00504 -0.0176 " pathEditMode="relative" ptsTypes="aaaaaaaaaaA">
                                      <p:cBhvr>
                                        <p:cTn id="38" dur="20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3.7037E-6 C 0.00885 0.00069 0.01787 0.00162 0.02499 -0.00209 C 0.03211 -0.00579 0.04131 -0.00973 0.04322 -0.02223 C 0.04513 -0.03473 0.04444 -0.06459 0.03662 -0.07778 C 0.02881 -0.09098 0.00537 -0.08982 -0.00348 -0.10209 C -0.01233 -0.11436 -0.0191 -0.13681 -0.01667 -0.15093 C -0.01424 -0.16505 0.00034 -0.18403 0.01162 -0.18658 C 0.02291 -0.18912 0.046 -0.17917 0.05156 -0.16667 C 0.05711 -0.15417 0.05433 -0.12732 0.04496 -0.11111 C 0.03558 -0.09491 0.00329 -0.08426 -0.00504 -0.06875 C -0.01338 -0.05324 -0.00921 -0.03542 -0.00504 -0.0176 " pathEditMode="relative" ptsTypes="aaaaaaaaaaA">
                                      <p:cBhvr>
                                        <p:cTn id="40" dur="20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42" dur="500" fill="hold"/>
                                        <p:tgtEl>
                                          <p:spTgt spid="72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44" dur="1000" fill="hold"/>
                                        <p:tgtEl>
                                          <p:spTgt spid="72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46" dur="500" fill="hold"/>
                                        <p:tgtEl>
                                          <p:spTgt spid="72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-0.00532 C 0.10833 -0.00509 0.21666 -0.00463 0.26007 -0.00532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72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" y="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50" dur="500" fill="hold"/>
                                        <p:tgtEl>
                                          <p:spTgt spid="72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C 0.05885 0.0037 0.11788 0.01111 0.14166 0 " pathEditMode="relative" rAng="0" ptsTypes="aA">
                                      <p:cBhvr>
                                        <p:cTn id="52" dur="500" fill="hold"/>
                                        <p:tgtEl>
                                          <p:spTgt spid="72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6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C 0.06232 0.00394 0.12482 0.01181 0.15 0 " pathEditMode="relative" rAng="0" ptsTypes="aA">
                                      <p:cBhvr>
                                        <p:cTn id="54" dur="1000" fill="hold"/>
                                        <p:tgtEl>
                                          <p:spTgt spid="7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" y="6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C 0.05885 0.00394 0.11788 0.01181 0.14166 -2.22222E-6 " pathEditMode="relative" rAng="0" ptsTypes="aA">
                                      <p:cBhvr>
                                        <p:cTn id="56" dur="500" fill="hold"/>
                                        <p:tgtEl>
                                          <p:spTgt spid="72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6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-1.85185E-6 C 0.05885 0.00347 0.11788 0.01088 0.14166 -1.85185E-6 " pathEditMode="relative" rAng="0" ptsTypes="aA">
                                      <p:cBhvr>
                                        <p:cTn id="58" dur="1000" fill="hold"/>
                                        <p:tgtEl>
                                          <p:spTgt spid="7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5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C 0.05885 -0.00371 0.11788 -0.01112 0.14166 4.44444E-6 " pathEditMode="relative" rAng="0" ptsTypes="aA">
                                      <p:cBhvr>
                                        <p:cTn id="60" dur="500" fill="hold"/>
                                        <p:tgtEl>
                                          <p:spTgt spid="72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-6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62" dur="500" fill="hold"/>
                                        <p:tgtEl>
                                          <p:spTgt spid="72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64" dur="500" fill="hold"/>
                                        <p:tgtEl>
                                          <p:spTgt spid="72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76" dur="1000" fill="hold"/>
                                        <p:tgtEl>
                                          <p:spTgt spid="72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500"/>
                                        <p:tgtEl>
                                          <p:spTgt spid="7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7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3" grpId="0" animBg="1"/>
      <p:bldP spid="7183" grpId="1" animBg="1"/>
      <p:bldP spid="7184" grpId="0" animBg="1"/>
      <p:bldP spid="7184" grpId="1" animBg="1"/>
      <p:bldP spid="7185" grpId="0" animBg="1"/>
      <p:bldP spid="7185" grpId="1" animBg="1"/>
      <p:bldP spid="7186" grpId="0" animBg="1"/>
      <p:bldP spid="7187" grpId="0" animBg="1"/>
      <p:bldP spid="7188" grpId="0" animBg="1"/>
      <p:bldP spid="7189" grpId="0" animBg="1"/>
      <p:bldP spid="7190" grpId="0" animBg="1"/>
      <p:bldP spid="7191" grpId="0" animBg="1"/>
      <p:bldP spid="7192" grpId="0" animBg="1"/>
      <p:bldP spid="7193" grpId="0" animBg="1"/>
      <p:bldP spid="7193" grpId="1" animBg="1"/>
      <p:bldP spid="7194" grpId="0" animBg="1"/>
      <p:bldP spid="7194" grpId="1" animBg="1"/>
      <p:bldP spid="7195" grpId="0" animBg="1"/>
      <p:bldP spid="7234" grpId="0" animBg="1"/>
      <p:bldP spid="7235" grpId="0" animBg="1"/>
      <p:bldP spid="7236" grpId="0" animBg="1"/>
      <p:bldP spid="7237" grpId="0" animBg="1"/>
      <p:bldP spid="7238" grpId="0" animBg="1"/>
      <p:bldP spid="7239" grpId="0" animBg="1"/>
      <p:bldP spid="7239" grpId="1" animBg="1"/>
      <p:bldP spid="7240" grpId="0" animBg="1"/>
      <p:bldP spid="7240" grpId="1" animBg="1"/>
      <p:bldP spid="7241" grpId="0" animBg="1"/>
      <p:bldP spid="7241" grpId="1" animBg="1"/>
      <p:bldP spid="7242" grpId="0" animBg="1"/>
      <p:bldP spid="7242" grpId="1" animBg="1"/>
      <p:bldP spid="7243" grpId="0" animBg="1"/>
      <p:bldP spid="7243" grpId="1" animBg="1"/>
      <p:bldP spid="7245" grpId="0" animBg="1"/>
      <p:bldP spid="7246" grpId="0" animBg="1"/>
      <p:bldP spid="7247" grpId="0" animBg="1"/>
      <p:bldP spid="7248" grpId="0" animBg="1"/>
      <p:bldP spid="724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7696200" y="266700"/>
            <a:ext cx="306388" cy="26670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vi-VN" sz="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5027613" y="266700"/>
            <a:ext cx="306387" cy="26670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vi-VN" sz="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8196" name="Oval 4"/>
          <p:cNvSpPr>
            <a:spLocks noChangeArrowheads="1"/>
          </p:cNvSpPr>
          <p:nvPr/>
        </p:nvSpPr>
        <p:spPr bwMode="auto">
          <a:xfrm>
            <a:off x="7740650" y="3429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197" name="Oval 5"/>
          <p:cNvSpPr>
            <a:spLocks noChangeArrowheads="1"/>
          </p:cNvSpPr>
          <p:nvPr/>
        </p:nvSpPr>
        <p:spPr bwMode="auto">
          <a:xfrm>
            <a:off x="7740650" y="6477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198" name="Oval 6"/>
          <p:cNvSpPr>
            <a:spLocks noChangeArrowheads="1"/>
          </p:cNvSpPr>
          <p:nvPr/>
        </p:nvSpPr>
        <p:spPr bwMode="auto">
          <a:xfrm>
            <a:off x="7740650" y="9525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199" name="Oval 7"/>
          <p:cNvSpPr>
            <a:spLocks noChangeArrowheads="1"/>
          </p:cNvSpPr>
          <p:nvPr/>
        </p:nvSpPr>
        <p:spPr bwMode="auto">
          <a:xfrm>
            <a:off x="7740650" y="12573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00" name="Oval 8"/>
          <p:cNvSpPr>
            <a:spLocks noChangeArrowheads="1"/>
          </p:cNvSpPr>
          <p:nvPr/>
        </p:nvSpPr>
        <p:spPr bwMode="auto">
          <a:xfrm>
            <a:off x="7740650" y="15621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01" name="Oval 9"/>
          <p:cNvSpPr>
            <a:spLocks noChangeArrowheads="1"/>
          </p:cNvSpPr>
          <p:nvPr/>
        </p:nvSpPr>
        <p:spPr bwMode="auto">
          <a:xfrm>
            <a:off x="7740650" y="18669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02" name="Oval 10"/>
          <p:cNvSpPr>
            <a:spLocks noChangeArrowheads="1"/>
          </p:cNvSpPr>
          <p:nvPr/>
        </p:nvSpPr>
        <p:spPr bwMode="auto">
          <a:xfrm>
            <a:off x="7740650" y="21717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03" name="Oval 11"/>
          <p:cNvSpPr>
            <a:spLocks noChangeArrowheads="1"/>
          </p:cNvSpPr>
          <p:nvPr/>
        </p:nvSpPr>
        <p:spPr bwMode="auto">
          <a:xfrm>
            <a:off x="7740650" y="24765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04" name="Oval 12"/>
          <p:cNvSpPr>
            <a:spLocks noChangeArrowheads="1"/>
          </p:cNvSpPr>
          <p:nvPr/>
        </p:nvSpPr>
        <p:spPr bwMode="auto">
          <a:xfrm>
            <a:off x="5072063" y="3429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-</a:t>
            </a:r>
          </a:p>
        </p:txBody>
      </p:sp>
      <p:sp>
        <p:nvSpPr>
          <p:cNvPr id="8205" name="Oval 13"/>
          <p:cNvSpPr>
            <a:spLocks noChangeArrowheads="1"/>
          </p:cNvSpPr>
          <p:nvPr/>
        </p:nvSpPr>
        <p:spPr bwMode="auto">
          <a:xfrm>
            <a:off x="5072063" y="6477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-</a:t>
            </a:r>
          </a:p>
        </p:txBody>
      </p:sp>
      <p:sp>
        <p:nvSpPr>
          <p:cNvPr id="8206" name="Oval 14"/>
          <p:cNvSpPr>
            <a:spLocks noChangeArrowheads="1"/>
          </p:cNvSpPr>
          <p:nvPr/>
        </p:nvSpPr>
        <p:spPr bwMode="auto">
          <a:xfrm>
            <a:off x="5072063" y="9525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-</a:t>
            </a:r>
          </a:p>
        </p:txBody>
      </p:sp>
      <p:sp>
        <p:nvSpPr>
          <p:cNvPr id="8207" name="Oval 15"/>
          <p:cNvSpPr>
            <a:spLocks noChangeArrowheads="1"/>
          </p:cNvSpPr>
          <p:nvPr/>
        </p:nvSpPr>
        <p:spPr bwMode="auto">
          <a:xfrm>
            <a:off x="5072063" y="12573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-</a:t>
            </a:r>
          </a:p>
        </p:txBody>
      </p:sp>
      <p:sp>
        <p:nvSpPr>
          <p:cNvPr id="8208" name="Oval 16"/>
          <p:cNvSpPr>
            <a:spLocks noChangeArrowheads="1"/>
          </p:cNvSpPr>
          <p:nvPr/>
        </p:nvSpPr>
        <p:spPr bwMode="auto">
          <a:xfrm>
            <a:off x="5072063" y="15621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-</a:t>
            </a:r>
          </a:p>
        </p:txBody>
      </p:sp>
      <p:sp>
        <p:nvSpPr>
          <p:cNvPr id="8209" name="Oval 17"/>
          <p:cNvSpPr>
            <a:spLocks noChangeArrowheads="1"/>
          </p:cNvSpPr>
          <p:nvPr/>
        </p:nvSpPr>
        <p:spPr bwMode="auto">
          <a:xfrm>
            <a:off x="5072063" y="18669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-</a:t>
            </a:r>
          </a:p>
        </p:txBody>
      </p:sp>
      <p:sp>
        <p:nvSpPr>
          <p:cNvPr id="8210" name="Oval 18"/>
          <p:cNvSpPr>
            <a:spLocks noChangeArrowheads="1"/>
          </p:cNvSpPr>
          <p:nvPr/>
        </p:nvSpPr>
        <p:spPr bwMode="auto">
          <a:xfrm>
            <a:off x="5072063" y="21717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-</a:t>
            </a:r>
          </a:p>
        </p:txBody>
      </p:sp>
      <p:sp>
        <p:nvSpPr>
          <p:cNvPr id="8211" name="Oval 19"/>
          <p:cNvSpPr>
            <a:spLocks noChangeArrowheads="1"/>
          </p:cNvSpPr>
          <p:nvPr/>
        </p:nvSpPr>
        <p:spPr bwMode="auto">
          <a:xfrm>
            <a:off x="5072063" y="24765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-</a:t>
            </a:r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5334000" y="266700"/>
            <a:ext cx="2362200" cy="26527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vi-VN" sz="16800">
              <a:latin typeface="Arial" charset="0"/>
            </a:endParaRPr>
          </a:p>
        </p:txBody>
      </p:sp>
      <p:sp>
        <p:nvSpPr>
          <p:cNvPr id="8213" name="Oval 21"/>
          <p:cNvSpPr>
            <a:spLocks noChangeArrowheads="1"/>
          </p:cNvSpPr>
          <p:nvPr/>
        </p:nvSpPr>
        <p:spPr bwMode="auto">
          <a:xfrm>
            <a:off x="5638800" y="5715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14" name="Oval 22"/>
          <p:cNvSpPr>
            <a:spLocks noChangeArrowheads="1"/>
          </p:cNvSpPr>
          <p:nvPr/>
        </p:nvSpPr>
        <p:spPr bwMode="auto">
          <a:xfrm>
            <a:off x="5622925" y="11112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15" name="Oval 23"/>
          <p:cNvSpPr>
            <a:spLocks noChangeArrowheads="1"/>
          </p:cNvSpPr>
          <p:nvPr/>
        </p:nvSpPr>
        <p:spPr bwMode="auto">
          <a:xfrm>
            <a:off x="6400800" y="5715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16" name="Oval 24"/>
          <p:cNvSpPr>
            <a:spLocks noChangeArrowheads="1"/>
          </p:cNvSpPr>
          <p:nvPr/>
        </p:nvSpPr>
        <p:spPr bwMode="auto">
          <a:xfrm>
            <a:off x="7086600" y="5715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17" name="Oval 25"/>
          <p:cNvSpPr>
            <a:spLocks noChangeArrowheads="1"/>
          </p:cNvSpPr>
          <p:nvPr/>
        </p:nvSpPr>
        <p:spPr bwMode="auto">
          <a:xfrm>
            <a:off x="6400800" y="11493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18" name="Oval 26"/>
          <p:cNvSpPr>
            <a:spLocks noChangeArrowheads="1"/>
          </p:cNvSpPr>
          <p:nvPr/>
        </p:nvSpPr>
        <p:spPr bwMode="auto">
          <a:xfrm>
            <a:off x="7086600" y="11493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19" name="Oval 27"/>
          <p:cNvSpPr>
            <a:spLocks noChangeArrowheads="1"/>
          </p:cNvSpPr>
          <p:nvPr/>
        </p:nvSpPr>
        <p:spPr bwMode="auto">
          <a:xfrm>
            <a:off x="5638800" y="17589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20" name="Oval 28"/>
          <p:cNvSpPr>
            <a:spLocks noChangeArrowheads="1"/>
          </p:cNvSpPr>
          <p:nvPr/>
        </p:nvSpPr>
        <p:spPr bwMode="auto">
          <a:xfrm>
            <a:off x="6400800" y="17589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21" name="Oval 29"/>
          <p:cNvSpPr>
            <a:spLocks noChangeArrowheads="1"/>
          </p:cNvSpPr>
          <p:nvPr/>
        </p:nvSpPr>
        <p:spPr bwMode="auto">
          <a:xfrm>
            <a:off x="7086600" y="17589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22" name="Oval 30"/>
          <p:cNvSpPr>
            <a:spLocks noChangeArrowheads="1"/>
          </p:cNvSpPr>
          <p:nvPr/>
        </p:nvSpPr>
        <p:spPr bwMode="auto">
          <a:xfrm>
            <a:off x="6400800" y="24447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23" name="Oval 31"/>
          <p:cNvSpPr>
            <a:spLocks noChangeArrowheads="1"/>
          </p:cNvSpPr>
          <p:nvPr/>
        </p:nvSpPr>
        <p:spPr bwMode="auto">
          <a:xfrm>
            <a:off x="5638800" y="24447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24" name="Oval 32"/>
          <p:cNvSpPr>
            <a:spLocks noChangeArrowheads="1"/>
          </p:cNvSpPr>
          <p:nvPr/>
        </p:nvSpPr>
        <p:spPr bwMode="auto">
          <a:xfrm>
            <a:off x="7086600" y="24447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25" name="Line 33"/>
          <p:cNvSpPr>
            <a:spLocks noChangeShapeType="1"/>
          </p:cNvSpPr>
          <p:nvPr/>
        </p:nvSpPr>
        <p:spPr bwMode="auto">
          <a:xfrm>
            <a:off x="5181600" y="29337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8226" name="Line 34"/>
          <p:cNvSpPr>
            <a:spLocks noChangeShapeType="1"/>
          </p:cNvSpPr>
          <p:nvPr/>
        </p:nvSpPr>
        <p:spPr bwMode="auto">
          <a:xfrm>
            <a:off x="7848600" y="29337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8227" name="Line 35"/>
          <p:cNvSpPr>
            <a:spLocks noChangeShapeType="1"/>
          </p:cNvSpPr>
          <p:nvPr/>
        </p:nvSpPr>
        <p:spPr bwMode="auto">
          <a:xfrm>
            <a:off x="5181600" y="3451225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8228" name="Line 36"/>
          <p:cNvSpPr>
            <a:spLocks noChangeShapeType="1"/>
          </p:cNvSpPr>
          <p:nvPr/>
        </p:nvSpPr>
        <p:spPr bwMode="auto">
          <a:xfrm>
            <a:off x="6934200" y="3451225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8229" name="Oval 37"/>
          <p:cNvSpPr>
            <a:spLocks noChangeArrowheads="1"/>
          </p:cNvSpPr>
          <p:nvPr/>
        </p:nvSpPr>
        <p:spPr bwMode="auto">
          <a:xfrm>
            <a:off x="6019800" y="33305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-</a:t>
            </a:r>
          </a:p>
        </p:txBody>
      </p:sp>
      <p:sp>
        <p:nvSpPr>
          <p:cNvPr id="8230" name="Oval 38"/>
          <p:cNvSpPr>
            <a:spLocks noChangeArrowheads="1"/>
          </p:cNvSpPr>
          <p:nvPr/>
        </p:nvSpPr>
        <p:spPr bwMode="auto">
          <a:xfrm>
            <a:off x="6705600" y="33432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31" name="Text Box 39"/>
          <p:cNvSpPr txBox="1">
            <a:spLocks noChangeArrowheads="1"/>
          </p:cNvSpPr>
          <p:nvPr/>
        </p:nvSpPr>
        <p:spPr bwMode="auto">
          <a:xfrm>
            <a:off x="5715000" y="3086100"/>
            <a:ext cx="1600200" cy="650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vi-VN" sz="3600" b="1">
              <a:latin typeface="Cambria" pitchFamily="18" charset="0"/>
            </a:endParaRPr>
          </a:p>
        </p:txBody>
      </p:sp>
      <p:sp>
        <p:nvSpPr>
          <p:cNvPr id="8232" name="Oval 40"/>
          <p:cNvSpPr>
            <a:spLocks noChangeArrowheads="1"/>
          </p:cNvSpPr>
          <p:nvPr/>
        </p:nvSpPr>
        <p:spPr bwMode="auto">
          <a:xfrm>
            <a:off x="5181600" y="3429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8233" name="Oval 41"/>
          <p:cNvSpPr>
            <a:spLocks noChangeArrowheads="1"/>
          </p:cNvSpPr>
          <p:nvPr/>
        </p:nvSpPr>
        <p:spPr bwMode="auto">
          <a:xfrm>
            <a:off x="5257800" y="14859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234" name="Oval 42"/>
          <p:cNvSpPr>
            <a:spLocks noChangeArrowheads="1"/>
          </p:cNvSpPr>
          <p:nvPr/>
        </p:nvSpPr>
        <p:spPr bwMode="auto">
          <a:xfrm>
            <a:off x="5334000" y="27051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8235" name="Oval 43"/>
          <p:cNvSpPr>
            <a:spLocks noChangeArrowheads="1"/>
          </p:cNvSpPr>
          <p:nvPr/>
        </p:nvSpPr>
        <p:spPr bwMode="auto">
          <a:xfrm>
            <a:off x="5334000" y="20955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 b="1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8236" name="Oval 44"/>
          <p:cNvSpPr>
            <a:spLocks noChangeArrowheads="1"/>
          </p:cNvSpPr>
          <p:nvPr/>
        </p:nvSpPr>
        <p:spPr bwMode="auto">
          <a:xfrm>
            <a:off x="5334000" y="83185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8237" name="Oval 45"/>
          <p:cNvSpPr>
            <a:spLocks noChangeArrowheads="1"/>
          </p:cNvSpPr>
          <p:nvPr/>
        </p:nvSpPr>
        <p:spPr bwMode="auto">
          <a:xfrm>
            <a:off x="6477000" y="3429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8238" name="Oval 46"/>
          <p:cNvSpPr>
            <a:spLocks noChangeArrowheads="1"/>
          </p:cNvSpPr>
          <p:nvPr/>
        </p:nvSpPr>
        <p:spPr bwMode="auto">
          <a:xfrm>
            <a:off x="6477000" y="14859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239" name="Oval 47"/>
          <p:cNvSpPr>
            <a:spLocks noChangeArrowheads="1"/>
          </p:cNvSpPr>
          <p:nvPr/>
        </p:nvSpPr>
        <p:spPr bwMode="auto">
          <a:xfrm>
            <a:off x="6324600" y="27051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8240" name="Oval 48"/>
          <p:cNvSpPr>
            <a:spLocks noChangeArrowheads="1"/>
          </p:cNvSpPr>
          <p:nvPr/>
        </p:nvSpPr>
        <p:spPr bwMode="auto">
          <a:xfrm>
            <a:off x="6477000" y="20955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 b="1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8241" name="Oval 49"/>
          <p:cNvSpPr>
            <a:spLocks noChangeArrowheads="1"/>
          </p:cNvSpPr>
          <p:nvPr/>
        </p:nvSpPr>
        <p:spPr bwMode="auto">
          <a:xfrm>
            <a:off x="6477000" y="83185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8242" name="Text Box 50"/>
          <p:cNvSpPr txBox="1">
            <a:spLocks noChangeArrowheads="1"/>
          </p:cNvSpPr>
          <p:nvPr/>
        </p:nvSpPr>
        <p:spPr bwMode="auto">
          <a:xfrm>
            <a:off x="8001000" y="3009900"/>
            <a:ext cx="1066800" cy="8636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000" b="1" dirty="0" err="1">
                <a:solidFill>
                  <a:srgbClr val="FFFF00"/>
                </a:solidFill>
                <a:latin typeface="Cambria" pitchFamily="18" charset="0"/>
              </a:rPr>
              <a:t>Nguồn</a:t>
            </a:r>
            <a:r>
              <a:rPr lang="en-US" sz="2000" b="1" dirty="0">
                <a:solidFill>
                  <a:srgbClr val="FFFF00"/>
                </a:solidFill>
                <a:latin typeface="Cambria" pitchFamily="18" charset="0"/>
              </a:rPr>
              <a:t>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2000" b="1" dirty="0" err="1">
                <a:solidFill>
                  <a:srgbClr val="FFFF00"/>
                </a:solidFill>
                <a:latin typeface="Cambria" pitchFamily="18" charset="0"/>
              </a:rPr>
              <a:t>điện</a:t>
            </a:r>
            <a:endParaRPr lang="en-US" sz="2000" b="1" dirty="0">
              <a:solidFill>
                <a:srgbClr val="FFFF00"/>
              </a:solidFill>
              <a:latin typeface="Cambria" pitchFamily="18" charset="0"/>
            </a:endParaRPr>
          </a:p>
        </p:txBody>
      </p:sp>
      <p:sp>
        <p:nvSpPr>
          <p:cNvPr id="8243" name="Oval 51"/>
          <p:cNvSpPr>
            <a:spLocks noChangeArrowheads="1"/>
          </p:cNvSpPr>
          <p:nvPr/>
        </p:nvSpPr>
        <p:spPr bwMode="auto">
          <a:xfrm>
            <a:off x="5181600" y="23241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8244" name="Oval 52"/>
          <p:cNvSpPr>
            <a:spLocks noChangeArrowheads="1"/>
          </p:cNvSpPr>
          <p:nvPr/>
        </p:nvSpPr>
        <p:spPr bwMode="auto">
          <a:xfrm>
            <a:off x="5181600" y="9525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8245" name="Text Box 53"/>
          <p:cNvSpPr txBox="1">
            <a:spLocks noChangeArrowheads="1"/>
          </p:cNvSpPr>
          <p:nvPr/>
        </p:nvSpPr>
        <p:spPr bwMode="auto">
          <a:xfrm>
            <a:off x="5143500" y="3924300"/>
            <a:ext cx="3352800" cy="4572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400" b="1" dirty="0" err="1">
                <a:latin typeface="Cambria" pitchFamily="18" charset="0"/>
              </a:rPr>
              <a:t>Nhiệt</a:t>
            </a:r>
            <a:r>
              <a:rPr lang="en-US" sz="2400" b="1" dirty="0">
                <a:latin typeface="Cambria" pitchFamily="18" charset="0"/>
              </a:rPr>
              <a:t> </a:t>
            </a:r>
            <a:r>
              <a:rPr lang="en-US" sz="2400" b="1" dirty="0" err="1">
                <a:latin typeface="Cambria" pitchFamily="18" charset="0"/>
              </a:rPr>
              <a:t>độ</a:t>
            </a:r>
            <a:r>
              <a:rPr lang="en-US" sz="2400" b="1" dirty="0">
                <a:latin typeface="Cambria" pitchFamily="18" charset="0"/>
              </a:rPr>
              <a:t> </a:t>
            </a:r>
            <a:r>
              <a:rPr lang="en-US" sz="2400" b="1" dirty="0" err="1">
                <a:latin typeface="Cambria" pitchFamily="18" charset="0"/>
              </a:rPr>
              <a:t>kim</a:t>
            </a:r>
            <a:r>
              <a:rPr lang="en-US" sz="2400" b="1" dirty="0">
                <a:latin typeface="Cambria" pitchFamily="18" charset="0"/>
              </a:rPr>
              <a:t> </a:t>
            </a:r>
            <a:r>
              <a:rPr lang="en-US" sz="2400" b="1" dirty="0" err="1">
                <a:latin typeface="Cambria" pitchFamily="18" charset="0"/>
              </a:rPr>
              <a:t>loại</a:t>
            </a:r>
            <a:r>
              <a:rPr lang="en-US" sz="2400" b="1" dirty="0">
                <a:latin typeface="Cambria" pitchFamily="18" charset="0"/>
              </a:rPr>
              <a:t> </a:t>
            </a:r>
            <a:r>
              <a:rPr lang="en-US" sz="2400" b="1" dirty="0" err="1">
                <a:latin typeface="Cambria" pitchFamily="18" charset="0"/>
              </a:rPr>
              <a:t>tăng</a:t>
            </a:r>
            <a:endParaRPr lang="en-US" sz="2400" b="1" dirty="0">
              <a:latin typeface="Cambria" pitchFamily="18" charset="0"/>
            </a:endParaRPr>
          </a:p>
        </p:txBody>
      </p:sp>
      <p:sp>
        <p:nvSpPr>
          <p:cNvPr id="8246" name="Text Box 54"/>
          <p:cNvSpPr txBox="1">
            <a:spLocks noChangeArrowheads="1"/>
          </p:cNvSpPr>
          <p:nvPr/>
        </p:nvSpPr>
        <p:spPr bwMode="auto">
          <a:xfrm>
            <a:off x="3048000" y="304800"/>
            <a:ext cx="306388" cy="26670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vi-VN" sz="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8247" name="Text Box 55"/>
          <p:cNvSpPr txBox="1">
            <a:spLocks noChangeArrowheads="1"/>
          </p:cNvSpPr>
          <p:nvPr/>
        </p:nvSpPr>
        <p:spPr bwMode="auto">
          <a:xfrm>
            <a:off x="379413" y="304800"/>
            <a:ext cx="306387" cy="26670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vi-VN" sz="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8248" name="Oval 56"/>
          <p:cNvSpPr>
            <a:spLocks noChangeArrowheads="1"/>
          </p:cNvSpPr>
          <p:nvPr/>
        </p:nvSpPr>
        <p:spPr bwMode="auto">
          <a:xfrm>
            <a:off x="3092450" y="3810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49" name="Oval 57"/>
          <p:cNvSpPr>
            <a:spLocks noChangeArrowheads="1"/>
          </p:cNvSpPr>
          <p:nvPr/>
        </p:nvSpPr>
        <p:spPr bwMode="auto">
          <a:xfrm>
            <a:off x="3092450" y="6858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50" name="Oval 58"/>
          <p:cNvSpPr>
            <a:spLocks noChangeArrowheads="1"/>
          </p:cNvSpPr>
          <p:nvPr/>
        </p:nvSpPr>
        <p:spPr bwMode="auto">
          <a:xfrm>
            <a:off x="3092450" y="9906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51" name="Oval 59"/>
          <p:cNvSpPr>
            <a:spLocks noChangeArrowheads="1"/>
          </p:cNvSpPr>
          <p:nvPr/>
        </p:nvSpPr>
        <p:spPr bwMode="auto">
          <a:xfrm>
            <a:off x="3092450" y="12954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52" name="Oval 60"/>
          <p:cNvSpPr>
            <a:spLocks noChangeArrowheads="1"/>
          </p:cNvSpPr>
          <p:nvPr/>
        </p:nvSpPr>
        <p:spPr bwMode="auto">
          <a:xfrm>
            <a:off x="3092450" y="16002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53" name="Oval 61"/>
          <p:cNvSpPr>
            <a:spLocks noChangeArrowheads="1"/>
          </p:cNvSpPr>
          <p:nvPr/>
        </p:nvSpPr>
        <p:spPr bwMode="auto">
          <a:xfrm>
            <a:off x="3092450" y="19050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54" name="Oval 62"/>
          <p:cNvSpPr>
            <a:spLocks noChangeArrowheads="1"/>
          </p:cNvSpPr>
          <p:nvPr/>
        </p:nvSpPr>
        <p:spPr bwMode="auto">
          <a:xfrm>
            <a:off x="3092450" y="22098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55" name="Oval 63"/>
          <p:cNvSpPr>
            <a:spLocks noChangeArrowheads="1"/>
          </p:cNvSpPr>
          <p:nvPr/>
        </p:nvSpPr>
        <p:spPr bwMode="auto">
          <a:xfrm>
            <a:off x="3092450" y="25146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56" name="Oval 64"/>
          <p:cNvSpPr>
            <a:spLocks noChangeArrowheads="1"/>
          </p:cNvSpPr>
          <p:nvPr/>
        </p:nvSpPr>
        <p:spPr bwMode="auto">
          <a:xfrm>
            <a:off x="423863" y="3810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-</a:t>
            </a:r>
          </a:p>
        </p:txBody>
      </p:sp>
      <p:sp>
        <p:nvSpPr>
          <p:cNvPr id="8257" name="Oval 65"/>
          <p:cNvSpPr>
            <a:spLocks noChangeArrowheads="1"/>
          </p:cNvSpPr>
          <p:nvPr/>
        </p:nvSpPr>
        <p:spPr bwMode="auto">
          <a:xfrm>
            <a:off x="423863" y="6858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-</a:t>
            </a:r>
          </a:p>
        </p:txBody>
      </p:sp>
      <p:sp>
        <p:nvSpPr>
          <p:cNvPr id="8258" name="Oval 66"/>
          <p:cNvSpPr>
            <a:spLocks noChangeArrowheads="1"/>
          </p:cNvSpPr>
          <p:nvPr/>
        </p:nvSpPr>
        <p:spPr bwMode="auto">
          <a:xfrm>
            <a:off x="423863" y="9906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-</a:t>
            </a:r>
          </a:p>
        </p:txBody>
      </p:sp>
      <p:sp>
        <p:nvSpPr>
          <p:cNvPr id="8259" name="Oval 67"/>
          <p:cNvSpPr>
            <a:spLocks noChangeArrowheads="1"/>
          </p:cNvSpPr>
          <p:nvPr/>
        </p:nvSpPr>
        <p:spPr bwMode="auto">
          <a:xfrm>
            <a:off x="423863" y="12954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-</a:t>
            </a:r>
          </a:p>
        </p:txBody>
      </p:sp>
      <p:sp>
        <p:nvSpPr>
          <p:cNvPr id="8260" name="Oval 68"/>
          <p:cNvSpPr>
            <a:spLocks noChangeArrowheads="1"/>
          </p:cNvSpPr>
          <p:nvPr/>
        </p:nvSpPr>
        <p:spPr bwMode="auto">
          <a:xfrm>
            <a:off x="423863" y="16002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-</a:t>
            </a:r>
          </a:p>
        </p:txBody>
      </p:sp>
      <p:sp>
        <p:nvSpPr>
          <p:cNvPr id="8261" name="Oval 69"/>
          <p:cNvSpPr>
            <a:spLocks noChangeArrowheads="1"/>
          </p:cNvSpPr>
          <p:nvPr/>
        </p:nvSpPr>
        <p:spPr bwMode="auto">
          <a:xfrm>
            <a:off x="423863" y="19050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-</a:t>
            </a:r>
          </a:p>
        </p:txBody>
      </p:sp>
      <p:sp>
        <p:nvSpPr>
          <p:cNvPr id="8262" name="Oval 70"/>
          <p:cNvSpPr>
            <a:spLocks noChangeArrowheads="1"/>
          </p:cNvSpPr>
          <p:nvPr/>
        </p:nvSpPr>
        <p:spPr bwMode="auto">
          <a:xfrm>
            <a:off x="423863" y="22098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-</a:t>
            </a:r>
          </a:p>
        </p:txBody>
      </p:sp>
      <p:sp>
        <p:nvSpPr>
          <p:cNvPr id="8263" name="Oval 71"/>
          <p:cNvSpPr>
            <a:spLocks noChangeArrowheads="1"/>
          </p:cNvSpPr>
          <p:nvPr/>
        </p:nvSpPr>
        <p:spPr bwMode="auto">
          <a:xfrm>
            <a:off x="423863" y="25146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-</a:t>
            </a:r>
          </a:p>
        </p:txBody>
      </p:sp>
      <p:sp>
        <p:nvSpPr>
          <p:cNvPr id="8264" name="Text Box 72"/>
          <p:cNvSpPr txBox="1">
            <a:spLocks noChangeArrowheads="1"/>
          </p:cNvSpPr>
          <p:nvPr/>
        </p:nvSpPr>
        <p:spPr bwMode="auto">
          <a:xfrm>
            <a:off x="685800" y="304800"/>
            <a:ext cx="2362200" cy="26527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vi-VN" sz="16800">
              <a:latin typeface="Arial" charset="0"/>
            </a:endParaRPr>
          </a:p>
        </p:txBody>
      </p:sp>
      <p:sp>
        <p:nvSpPr>
          <p:cNvPr id="8265" name="Oval 73"/>
          <p:cNvSpPr>
            <a:spLocks noChangeArrowheads="1"/>
          </p:cNvSpPr>
          <p:nvPr/>
        </p:nvSpPr>
        <p:spPr bwMode="auto">
          <a:xfrm>
            <a:off x="990600" y="6096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66" name="Oval 74"/>
          <p:cNvSpPr>
            <a:spLocks noChangeArrowheads="1"/>
          </p:cNvSpPr>
          <p:nvPr/>
        </p:nvSpPr>
        <p:spPr bwMode="auto">
          <a:xfrm>
            <a:off x="974725" y="11493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67" name="Oval 75"/>
          <p:cNvSpPr>
            <a:spLocks noChangeArrowheads="1"/>
          </p:cNvSpPr>
          <p:nvPr/>
        </p:nvSpPr>
        <p:spPr bwMode="auto">
          <a:xfrm>
            <a:off x="1752600" y="6096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68" name="Oval 76"/>
          <p:cNvSpPr>
            <a:spLocks noChangeArrowheads="1"/>
          </p:cNvSpPr>
          <p:nvPr/>
        </p:nvSpPr>
        <p:spPr bwMode="auto">
          <a:xfrm>
            <a:off x="2438400" y="6096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69" name="Oval 77"/>
          <p:cNvSpPr>
            <a:spLocks noChangeArrowheads="1"/>
          </p:cNvSpPr>
          <p:nvPr/>
        </p:nvSpPr>
        <p:spPr bwMode="auto">
          <a:xfrm>
            <a:off x="1752600" y="11874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70" name="Oval 78"/>
          <p:cNvSpPr>
            <a:spLocks noChangeArrowheads="1"/>
          </p:cNvSpPr>
          <p:nvPr/>
        </p:nvSpPr>
        <p:spPr bwMode="auto">
          <a:xfrm>
            <a:off x="2438400" y="11874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8271" name="Oval 79"/>
          <p:cNvSpPr>
            <a:spLocks noChangeArrowheads="1"/>
          </p:cNvSpPr>
          <p:nvPr/>
        </p:nvSpPr>
        <p:spPr bwMode="auto">
          <a:xfrm>
            <a:off x="990600" y="17970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72" name="Oval 80"/>
          <p:cNvSpPr>
            <a:spLocks noChangeArrowheads="1"/>
          </p:cNvSpPr>
          <p:nvPr/>
        </p:nvSpPr>
        <p:spPr bwMode="auto">
          <a:xfrm>
            <a:off x="1752600" y="17970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73" name="Oval 81"/>
          <p:cNvSpPr>
            <a:spLocks noChangeArrowheads="1"/>
          </p:cNvSpPr>
          <p:nvPr/>
        </p:nvSpPr>
        <p:spPr bwMode="auto">
          <a:xfrm>
            <a:off x="2438400" y="17970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74" name="Oval 82"/>
          <p:cNvSpPr>
            <a:spLocks noChangeArrowheads="1"/>
          </p:cNvSpPr>
          <p:nvPr/>
        </p:nvSpPr>
        <p:spPr bwMode="auto">
          <a:xfrm>
            <a:off x="1752600" y="24828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75" name="Oval 83"/>
          <p:cNvSpPr>
            <a:spLocks noChangeArrowheads="1"/>
          </p:cNvSpPr>
          <p:nvPr/>
        </p:nvSpPr>
        <p:spPr bwMode="auto">
          <a:xfrm>
            <a:off x="990600" y="24828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76" name="Oval 84"/>
          <p:cNvSpPr>
            <a:spLocks noChangeArrowheads="1"/>
          </p:cNvSpPr>
          <p:nvPr/>
        </p:nvSpPr>
        <p:spPr bwMode="auto">
          <a:xfrm>
            <a:off x="2438400" y="24828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77" name="Line 85"/>
          <p:cNvSpPr>
            <a:spLocks noChangeShapeType="1"/>
          </p:cNvSpPr>
          <p:nvPr/>
        </p:nvSpPr>
        <p:spPr bwMode="auto">
          <a:xfrm>
            <a:off x="533400" y="29718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8278" name="Line 86"/>
          <p:cNvSpPr>
            <a:spLocks noChangeShapeType="1"/>
          </p:cNvSpPr>
          <p:nvPr/>
        </p:nvSpPr>
        <p:spPr bwMode="auto">
          <a:xfrm>
            <a:off x="3200400" y="29718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8279" name="Line 87"/>
          <p:cNvSpPr>
            <a:spLocks noChangeShapeType="1"/>
          </p:cNvSpPr>
          <p:nvPr/>
        </p:nvSpPr>
        <p:spPr bwMode="auto">
          <a:xfrm>
            <a:off x="533400" y="3489325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8280" name="Line 88"/>
          <p:cNvSpPr>
            <a:spLocks noChangeShapeType="1"/>
          </p:cNvSpPr>
          <p:nvPr/>
        </p:nvSpPr>
        <p:spPr bwMode="auto">
          <a:xfrm>
            <a:off x="2286000" y="3489325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8281" name="Oval 89"/>
          <p:cNvSpPr>
            <a:spLocks noChangeArrowheads="1"/>
          </p:cNvSpPr>
          <p:nvPr/>
        </p:nvSpPr>
        <p:spPr bwMode="auto">
          <a:xfrm>
            <a:off x="1371600" y="33686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-</a:t>
            </a:r>
          </a:p>
        </p:txBody>
      </p:sp>
      <p:sp>
        <p:nvSpPr>
          <p:cNvPr id="8282" name="Oval 90"/>
          <p:cNvSpPr>
            <a:spLocks noChangeArrowheads="1"/>
          </p:cNvSpPr>
          <p:nvPr/>
        </p:nvSpPr>
        <p:spPr bwMode="auto">
          <a:xfrm>
            <a:off x="2057400" y="3381375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>
                <a:latin typeface="Cambria" pitchFamily="18" charset="0"/>
              </a:rPr>
              <a:t>+</a:t>
            </a:r>
          </a:p>
        </p:txBody>
      </p:sp>
      <p:sp>
        <p:nvSpPr>
          <p:cNvPr id="8283" name="Text Box 91"/>
          <p:cNvSpPr txBox="1">
            <a:spLocks noChangeArrowheads="1"/>
          </p:cNvSpPr>
          <p:nvPr/>
        </p:nvSpPr>
        <p:spPr bwMode="auto">
          <a:xfrm>
            <a:off x="1066800" y="3124200"/>
            <a:ext cx="1600200" cy="650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vi-VN" sz="3600" b="1">
              <a:latin typeface="Cambria" pitchFamily="18" charset="0"/>
            </a:endParaRPr>
          </a:p>
        </p:txBody>
      </p:sp>
      <p:sp>
        <p:nvSpPr>
          <p:cNvPr id="8284" name="Oval 92"/>
          <p:cNvSpPr>
            <a:spLocks noChangeArrowheads="1"/>
          </p:cNvSpPr>
          <p:nvPr/>
        </p:nvSpPr>
        <p:spPr bwMode="auto">
          <a:xfrm>
            <a:off x="685800" y="3810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8285" name="Oval 93"/>
          <p:cNvSpPr>
            <a:spLocks noChangeArrowheads="1"/>
          </p:cNvSpPr>
          <p:nvPr/>
        </p:nvSpPr>
        <p:spPr bwMode="auto">
          <a:xfrm>
            <a:off x="685800" y="15240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286" name="Oval 94"/>
          <p:cNvSpPr>
            <a:spLocks noChangeArrowheads="1"/>
          </p:cNvSpPr>
          <p:nvPr/>
        </p:nvSpPr>
        <p:spPr bwMode="auto">
          <a:xfrm>
            <a:off x="685800" y="27432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8287" name="Oval 95"/>
          <p:cNvSpPr>
            <a:spLocks noChangeArrowheads="1"/>
          </p:cNvSpPr>
          <p:nvPr/>
        </p:nvSpPr>
        <p:spPr bwMode="auto">
          <a:xfrm>
            <a:off x="685800" y="21336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 b="1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8288" name="Oval 96"/>
          <p:cNvSpPr>
            <a:spLocks noChangeArrowheads="1"/>
          </p:cNvSpPr>
          <p:nvPr/>
        </p:nvSpPr>
        <p:spPr bwMode="auto">
          <a:xfrm>
            <a:off x="685800" y="86995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8289" name="Oval 97"/>
          <p:cNvSpPr>
            <a:spLocks noChangeArrowheads="1"/>
          </p:cNvSpPr>
          <p:nvPr/>
        </p:nvSpPr>
        <p:spPr bwMode="auto">
          <a:xfrm>
            <a:off x="1828800" y="3810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8290" name="Oval 98"/>
          <p:cNvSpPr>
            <a:spLocks noChangeArrowheads="1"/>
          </p:cNvSpPr>
          <p:nvPr/>
        </p:nvSpPr>
        <p:spPr bwMode="auto">
          <a:xfrm>
            <a:off x="1828800" y="15240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291" name="Oval 99"/>
          <p:cNvSpPr>
            <a:spLocks noChangeArrowheads="1"/>
          </p:cNvSpPr>
          <p:nvPr/>
        </p:nvSpPr>
        <p:spPr bwMode="auto">
          <a:xfrm>
            <a:off x="1828800" y="27432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8292" name="Oval 100"/>
          <p:cNvSpPr>
            <a:spLocks noChangeArrowheads="1"/>
          </p:cNvSpPr>
          <p:nvPr/>
        </p:nvSpPr>
        <p:spPr bwMode="auto">
          <a:xfrm>
            <a:off x="1828800" y="21336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 b="1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8293" name="Oval 101"/>
          <p:cNvSpPr>
            <a:spLocks noChangeArrowheads="1"/>
          </p:cNvSpPr>
          <p:nvPr/>
        </p:nvSpPr>
        <p:spPr bwMode="auto">
          <a:xfrm>
            <a:off x="1828800" y="86995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8294" name="Text Box 102"/>
          <p:cNvSpPr txBox="1">
            <a:spLocks noChangeArrowheads="1"/>
          </p:cNvSpPr>
          <p:nvPr/>
        </p:nvSpPr>
        <p:spPr bwMode="auto">
          <a:xfrm>
            <a:off x="3352800" y="3048000"/>
            <a:ext cx="1066800" cy="8636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000" b="1" dirty="0" err="1">
                <a:solidFill>
                  <a:srgbClr val="FFFF00"/>
                </a:solidFill>
                <a:latin typeface="Cambria" pitchFamily="18" charset="0"/>
              </a:rPr>
              <a:t>Nguồn</a:t>
            </a:r>
            <a:r>
              <a:rPr lang="en-US" sz="2000" b="1" dirty="0">
                <a:solidFill>
                  <a:srgbClr val="FFFF00"/>
                </a:solidFill>
                <a:latin typeface="Cambria" pitchFamily="18" charset="0"/>
              </a:rPr>
              <a:t>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2000" b="1" dirty="0" err="1">
                <a:solidFill>
                  <a:srgbClr val="FFFF00"/>
                </a:solidFill>
                <a:latin typeface="Cambria" pitchFamily="18" charset="0"/>
              </a:rPr>
              <a:t>điện</a:t>
            </a:r>
            <a:endParaRPr lang="en-US" sz="2000" b="1" dirty="0">
              <a:solidFill>
                <a:srgbClr val="FFFF00"/>
              </a:solidFill>
              <a:latin typeface="Cambria" pitchFamily="18" charset="0"/>
            </a:endParaRPr>
          </a:p>
        </p:txBody>
      </p:sp>
      <p:sp>
        <p:nvSpPr>
          <p:cNvPr id="8295" name="Oval 103"/>
          <p:cNvSpPr>
            <a:spLocks noChangeArrowheads="1"/>
          </p:cNvSpPr>
          <p:nvPr/>
        </p:nvSpPr>
        <p:spPr bwMode="auto">
          <a:xfrm>
            <a:off x="685800" y="23622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8296" name="Oval 104"/>
          <p:cNvSpPr>
            <a:spLocks noChangeArrowheads="1"/>
          </p:cNvSpPr>
          <p:nvPr/>
        </p:nvSpPr>
        <p:spPr bwMode="auto">
          <a:xfrm>
            <a:off x="685800" y="9906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8297" name="Oval 105"/>
          <p:cNvSpPr>
            <a:spLocks noChangeArrowheads="1"/>
          </p:cNvSpPr>
          <p:nvPr/>
        </p:nvSpPr>
        <p:spPr bwMode="auto">
          <a:xfrm>
            <a:off x="685800" y="16764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b="1">
              <a:latin typeface="Cambria" pitchFamily="18" charset="0"/>
            </a:endParaRPr>
          </a:p>
        </p:txBody>
      </p:sp>
      <p:sp>
        <p:nvSpPr>
          <p:cNvPr id="8298" name="Text Box 106"/>
          <p:cNvSpPr txBox="1">
            <a:spLocks noChangeArrowheads="1"/>
          </p:cNvSpPr>
          <p:nvPr/>
        </p:nvSpPr>
        <p:spPr bwMode="auto">
          <a:xfrm>
            <a:off x="76200" y="3924300"/>
            <a:ext cx="3200400" cy="4572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400" b="1" dirty="0" err="1">
                <a:latin typeface="Cambria" pitchFamily="18" charset="0"/>
              </a:rPr>
              <a:t>Nhiệt</a:t>
            </a:r>
            <a:r>
              <a:rPr lang="en-US" sz="2400" b="1" dirty="0">
                <a:latin typeface="Cambria" pitchFamily="18" charset="0"/>
              </a:rPr>
              <a:t> </a:t>
            </a:r>
            <a:r>
              <a:rPr lang="en-US" sz="2400" b="1" dirty="0" err="1">
                <a:latin typeface="Cambria" pitchFamily="18" charset="0"/>
              </a:rPr>
              <a:t>độ</a:t>
            </a:r>
            <a:r>
              <a:rPr lang="en-US" sz="2400" b="1" dirty="0">
                <a:latin typeface="Cambria" pitchFamily="18" charset="0"/>
              </a:rPr>
              <a:t> </a:t>
            </a:r>
            <a:r>
              <a:rPr lang="en-US" sz="2400" b="1" dirty="0" err="1">
                <a:latin typeface="Cambria" pitchFamily="18" charset="0"/>
              </a:rPr>
              <a:t>thường</a:t>
            </a:r>
            <a:endParaRPr lang="en-US" sz="2400" b="1" dirty="0">
              <a:latin typeface="Cambria" pitchFamily="18" charset="0"/>
            </a:endParaRPr>
          </a:p>
        </p:txBody>
      </p:sp>
      <p:sp>
        <p:nvSpPr>
          <p:cNvPr id="8299" name="Text Box 107"/>
          <p:cNvSpPr txBox="1">
            <a:spLocks noChangeArrowheads="1"/>
          </p:cNvSpPr>
          <p:nvPr/>
        </p:nvSpPr>
        <p:spPr bwMode="auto">
          <a:xfrm>
            <a:off x="76200" y="4724400"/>
            <a:ext cx="89154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1" hangingPunct="1">
              <a:spcBef>
                <a:spcPct val="50000"/>
              </a:spcBef>
            </a:pPr>
            <a:r>
              <a:rPr lang="en-US" sz="2800" b="1" i="1" dirty="0">
                <a:latin typeface="Cambria" pitchFamily="18" charset="0"/>
                <a:sym typeface="Wingdings" pitchFamily="2" charset="2"/>
              </a:rPr>
              <a:t></a:t>
            </a:r>
            <a:r>
              <a:rPr lang="en-US" sz="2800" b="1" i="1" dirty="0" err="1">
                <a:latin typeface="Cambria" pitchFamily="18" charset="0"/>
              </a:rPr>
              <a:t>Khi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nhiệt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độ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tăng</a:t>
            </a:r>
            <a:r>
              <a:rPr lang="en-US" sz="2800" b="1" i="1" dirty="0">
                <a:latin typeface="Cambria" pitchFamily="18" charset="0"/>
              </a:rPr>
              <a:t>, </a:t>
            </a:r>
            <a:r>
              <a:rPr lang="en-US" sz="2800" b="1" i="1" dirty="0" err="1">
                <a:latin typeface="Cambria" pitchFamily="18" charset="0"/>
              </a:rPr>
              <a:t>các</a:t>
            </a:r>
            <a:r>
              <a:rPr lang="en-US" sz="2800" b="1" i="1" dirty="0">
                <a:latin typeface="Cambria" pitchFamily="18" charset="0"/>
              </a:rPr>
              <a:t> ion </a:t>
            </a:r>
            <a:r>
              <a:rPr lang="en-US" sz="2800" b="1" i="1" dirty="0" err="1">
                <a:latin typeface="Cambria" pitchFamily="18" charset="0"/>
              </a:rPr>
              <a:t>kim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loại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dao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động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mạnh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hơn</a:t>
            </a:r>
            <a:r>
              <a:rPr lang="en-US" sz="2800" b="1" i="1" dirty="0">
                <a:latin typeface="Cambria" pitchFamily="18" charset="0"/>
              </a:rPr>
              <a:t> =&gt; </a:t>
            </a:r>
            <a:r>
              <a:rPr lang="en-US" sz="2800" b="1" i="1" dirty="0" err="1">
                <a:solidFill>
                  <a:srgbClr val="0000FF"/>
                </a:solidFill>
                <a:latin typeface="Cambria" pitchFamily="18" charset="0"/>
              </a:rPr>
              <a:t>cản</a:t>
            </a:r>
            <a:r>
              <a:rPr lang="en-US" sz="28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Cambria" pitchFamily="18" charset="0"/>
              </a:rPr>
              <a:t>trở</a:t>
            </a:r>
            <a:r>
              <a:rPr lang="en-US" sz="28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Cambria" pitchFamily="18" charset="0"/>
              </a:rPr>
              <a:t>sự</a:t>
            </a:r>
            <a:r>
              <a:rPr lang="en-US" sz="28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Cambria" pitchFamily="18" charset="0"/>
              </a:rPr>
              <a:t>chuyển</a:t>
            </a:r>
            <a:r>
              <a:rPr lang="en-US" sz="28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Cambria" pitchFamily="18" charset="0"/>
              </a:rPr>
              <a:t>động</a:t>
            </a:r>
            <a:r>
              <a:rPr lang="en-US" sz="28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Cambria" pitchFamily="18" charset="0"/>
              </a:rPr>
              <a:t>của</a:t>
            </a:r>
            <a:r>
              <a:rPr lang="en-US" sz="28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Cambria" pitchFamily="18" charset="0"/>
              </a:rPr>
              <a:t>dòng</a:t>
            </a:r>
            <a:r>
              <a:rPr lang="en-US" sz="2800" b="1" i="1" dirty="0">
                <a:solidFill>
                  <a:srgbClr val="0000FF"/>
                </a:solidFill>
                <a:latin typeface="Cambria" pitchFamily="18" charset="0"/>
              </a:rPr>
              <a:t> electron </a:t>
            </a:r>
            <a:r>
              <a:rPr lang="en-US" sz="2800" b="1" i="1" dirty="0">
                <a:latin typeface="Cambria" pitchFamily="18" charset="0"/>
              </a:rPr>
              <a:t>=&gt; </a:t>
            </a:r>
            <a:r>
              <a:rPr lang="en-US" sz="2800" b="1" i="1" dirty="0" err="1">
                <a:latin typeface="Cambria" pitchFamily="18" charset="0"/>
              </a:rPr>
              <a:t>độ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dẫn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điện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giảm</a:t>
            </a:r>
            <a:r>
              <a:rPr lang="en-US" sz="2800" b="1" i="1" dirty="0">
                <a:latin typeface="Cambria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6" dur="2000" fill="hold"/>
                                        <p:tgtEl>
                                          <p:spTgt spid="82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indefinite" accel="50000" decel="5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8" dur="2000" fill="hold"/>
                                        <p:tgtEl>
                                          <p:spTgt spid="82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33333E-6 0.01111 C 0.11789 0.00741 0.23594 -2.22222E-6 0.28334 0.0111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2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" y="-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12" dur="2000" fill="hold"/>
                                        <p:tgtEl>
                                          <p:spTgt spid="82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0024 C 0.11788 -0.00394 0.23594 -0.01112 0.28333 -0.000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2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" y="-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-4.44444E-6 C 0.11441 -0.0037 0.22899 -0.01111 0.275 -4.44444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" y="-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382 -0.00694 -0.00659 -0.02569 -0.0033 -0.02893 C 0 -0.03217 0.01615 -0.02685 0.01997 -0.0199 C 0.02379 -0.01296 0.02466 0.01088 0.01997 0.01343 C 0.01528 0.01598 0.00382 0.00695 0 0 Z " pathEditMode="relative" ptsTypes="aaaaa">
                                      <p:cBhvr>
                                        <p:cTn id="18" dur="5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382 -0.00694 -0.00659 -0.02569 -0.0033 -0.02893 C 0 -0.03217 0.01615 -0.02685 0.01997 -0.0199 C 0.02379 -0.01296 0.02466 0.01088 0.01997 0.01343 C 0.01528 0.01598 0.00382 0.00695 0 0 Z " pathEditMode="relative" ptsTypes="aaaaa">
                                      <p:cBhvr>
                                        <p:cTn id="20" dur="1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382 -0.00694 -0.00659 -0.02569 -0.0033 -0.02893 C 0 -0.03217 0.01615 -0.02685 0.01997 -0.0199 C 0.02379 -0.01296 0.02466 0.01088 0.01997 0.01343 C 0.01528 0.01598 0.00382 0.00695 0 0 Z " pathEditMode="relative" ptsTypes="aaaaa">
                                      <p:cBhvr>
                                        <p:cTn id="22" dur="5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382 -0.00694 -0.00659 -0.02569 -0.0033 -0.02893 C 0 -0.03217 0.01615 -0.02685 0.01997 -0.0199 C 0.02379 -0.01296 0.02466 0.01088 0.01997 0.01343 C 0.01528 0.01598 0.00382 0.00695 0 0 Z " pathEditMode="relative" rAng="0" ptsTypes="aaaaa">
                                      <p:cBhvr>
                                        <p:cTn id="24" dur="10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382 -0.00694 -0.00659 -0.02569 -0.0033 -0.02893 C 0 -0.03217 0.01615 -0.02685 0.01997 -0.0199 C 0.02379 -0.01296 0.02466 0.01088 0.01997 0.01343 C 0.01528 0.01598 0.00382 0.00695 0 0 Z " pathEditMode="relative" ptsTypes="aaaaa">
                                      <p:cBhvr>
                                        <p:cTn id="26" dur="5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1 -0.00208 C -0.00973 -0.00903 -0.0125 -0.02778 -0.0092 -0.03102 C -0.00591 -0.03426 0.01024 -0.02893 0.01406 -0.02199 C 0.01788 -0.01504 0.01875 0.0088 0.01406 0.01135 C 0.00937 0.01389 -0.00209 0.00486 -0.00591 -0.00208 Z " pathEditMode="relative" rAng="0" ptsTypes="aaaaa">
                                      <p:cBhvr>
                                        <p:cTn id="28" dur="1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" y="-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382 -0.00694 -0.00659 -0.02569 -0.0033 -0.02893 C 0 -0.03217 0.01615 -0.02685 0.01997 -0.0199 C 0.02379 -0.01296 0.02466 0.01088 0.01997 0.01343 C 0.01528 0.01598 0.00382 0.00695 0 0 Z " pathEditMode="relative" rAng="0" ptsTypes="aaaaa">
                                      <p:cBhvr>
                                        <p:cTn id="30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382 -0.00694 -0.00659 -0.02569 -0.0033 -0.02893 C 0 -0.03217 0.01615 -0.02685 0.01997 -0.0199 C 0.02379 -0.01296 0.02466 0.01088 0.01997 0.01343 C 0.01528 0.01598 0.00382 0.00695 0 0 Z " pathEditMode="relative" rAng="0" ptsTypes="aaaaa">
                                      <p:cBhvr>
                                        <p:cTn id="32" dur="10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382 -0.00694 -0.00659 -0.02569 -0.0033 -0.02893 C 0 -0.03217 0.01615 -0.02685 0.01997 -0.0199 C 0.02379 -0.01296 0.02466 0.01088 0.01997 0.01343 C 0.01528 0.01598 0.00382 0.00695 0 0 Z " pathEditMode="relative" rAng="0" ptsTypes="aaaaa">
                                      <p:cBhvr>
                                        <p:cTn id="34" dur="5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382 -0.00694 -0.00659 -0.02569 -0.0033 -0.02893 C 0 -0.03217 0.01615 -0.02685 0.01997 -0.0199 C 0.02379 -0.01296 0.02466 0.01088 0.01997 0.01343 C 0.01528 0.01598 0.00382 0.00695 0 0 Z " pathEditMode="relative" rAng="0" ptsTypes="aaaaa">
                                      <p:cBhvr>
                                        <p:cTn id="36" dur="1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382 -0.00694 -0.00659 -0.02569 -0.0033 -0.02893 C 0 -0.03217 0.01615 -0.02685 0.01997 -0.0199 C 0.02379 -0.01296 0.02466 0.01088 0.01997 0.01343 C 0.01528 0.01598 0.00382 0.00695 0 0 Z " pathEditMode="relative" rAng="0" ptsTypes="aaaaa">
                                      <p:cBhvr>
                                        <p:cTn id="38" dur="5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382 -0.00694 -0.00659 -0.02569 -0.0033 -0.02893 C 0 -0.03217 0.01615 -0.02685 0.01997 -0.0199 C 0.02379 -0.01296 0.02466 0.01088 0.01997 0.01343 C 0.01528 0.01598 0.00382 0.00695 0 0 Z " pathEditMode="relative" rAng="0" ptsTypes="aaaaa">
                                      <p:cBhvr>
                                        <p:cTn id="40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C 0.11788 -0.0037 0.23594 -0.01111 0.28333 -4.44444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82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" y="-6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72 -0.01088 0.09323 -0.0044 0.13177 -0.0044 " pathEditMode="relative" ptsTypes="fA">
                                      <p:cBhvr>
                                        <p:cTn id="44" dur="1000" fill="hold"/>
                                        <p:tgtEl>
                                          <p:spTgt spid="82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72 -0.01088 0.09323 -0.0044 0.13177 -0.0044 " pathEditMode="relative" ptsTypes="fA">
                                      <p:cBhvr>
                                        <p:cTn id="46" dur="2000" fill="hold"/>
                                        <p:tgtEl>
                                          <p:spTgt spid="82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72 -0.01088 0.09323 -0.0044 0.13177 -0.0044 " pathEditMode="relative" ptsTypes="fA">
                                      <p:cBhvr>
                                        <p:cTn id="48" dur="1000" fill="hold"/>
                                        <p:tgtEl>
                                          <p:spTgt spid="82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72 -0.01088 0.09323 -0.0044 0.13177 -0.0044 " pathEditMode="relative" ptsTypes="fA">
                                      <p:cBhvr>
                                        <p:cTn id="50" dur="2000" fill="hold"/>
                                        <p:tgtEl>
                                          <p:spTgt spid="82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72 -0.01088 0.09323 -0.0044 0.13177 -0.0044 " pathEditMode="relative" rAng="0" ptsTypes="fA">
                                      <p:cBhvr>
                                        <p:cTn id="52" dur="1000" fill="hold"/>
                                        <p:tgtEl>
                                          <p:spTgt spid="82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8" presetClass="exit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4" dur="1000"/>
                                        <p:tgtEl>
                                          <p:spTgt spid="8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xit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7" dur="2000"/>
                                        <p:tgtEl>
                                          <p:spTgt spid="82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0" dur="1000"/>
                                        <p:tgtEl>
                                          <p:spTgt spid="8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3" dur="2000"/>
                                        <p:tgtEl>
                                          <p:spTgt spid="82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2000"/>
                                        <p:tgtEl>
                                          <p:spTgt spid="82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69" dur="500" fill="hold"/>
                                        <p:tgtEl>
                                          <p:spTgt spid="82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71" dur="1000" fill="hold"/>
                                        <p:tgtEl>
                                          <p:spTgt spid="82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2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73" dur="500" fill="hold"/>
                                        <p:tgtEl>
                                          <p:spTgt spid="82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-0.00532 C 0.10833 -0.00509 0.21666 -0.00463 0.26007 -0.00532 " pathEditMode="relative" rAng="0" ptsTypes="aA">
                                      <p:cBhvr>
                                        <p:cTn id="75" dur="1000" fill="hold"/>
                                        <p:tgtEl>
                                          <p:spTgt spid="82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" y="0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77" dur="500" fill="hold"/>
                                        <p:tgtEl>
                                          <p:spTgt spid="82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C 0.05885 0.0037 0.11788 0.01111 0.14166 0 " pathEditMode="relative" rAng="0" ptsTypes="aA">
                                      <p:cBhvr>
                                        <p:cTn id="79" dur="500" fill="hold"/>
                                        <p:tgtEl>
                                          <p:spTgt spid="82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6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C 0.06232 0.00394 0.12482 0.01181 0.15 0 " pathEditMode="relative" rAng="0" ptsTypes="aA">
                                      <p:cBhvr>
                                        <p:cTn id="81" dur="1000" fill="hold"/>
                                        <p:tgtEl>
                                          <p:spTgt spid="82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" y="6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C 0.05885 0.00394 0.11788 0.01181 0.14166 -2.22222E-6 " pathEditMode="relative" rAng="0" ptsTypes="aA">
                                      <p:cBhvr>
                                        <p:cTn id="83" dur="500" fill="hold"/>
                                        <p:tgtEl>
                                          <p:spTgt spid="8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6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-1.85185E-6 C 0.05885 0.00347 0.11788 0.01088 0.14166 -1.85185E-6 " pathEditMode="relative" rAng="0" ptsTypes="aA">
                                      <p:cBhvr>
                                        <p:cTn id="85" dur="1000" fill="hold"/>
                                        <p:tgtEl>
                                          <p:spTgt spid="82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5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C 0.05885 -0.00371 0.11788 -0.01112 0.14166 4.44444E-6 " pathEditMode="relative" rAng="0" ptsTypes="aA">
                                      <p:cBhvr>
                                        <p:cTn id="87" dur="500" fill="hold"/>
                                        <p:tgtEl>
                                          <p:spTgt spid="82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-6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89" dur="500" fill="hold"/>
                                        <p:tgtEl>
                                          <p:spTgt spid="82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0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91" dur="500" fill="hold"/>
                                        <p:tgtEl>
                                          <p:spTgt spid="82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10833 0.00023 0.21666 0.0007 0.26006 0 " pathEditMode="relative" ptsTypes="aA">
                                      <p:cBhvr>
                                        <p:cTn id="103" dur="1000" fill="hold"/>
                                        <p:tgtEl>
                                          <p:spTgt spid="82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8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8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8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3" grpId="0" animBg="1"/>
      <p:bldP spid="8214" grpId="0" animBg="1"/>
      <p:bldP spid="8215" grpId="0" animBg="1"/>
      <p:bldP spid="8216" grpId="0" animBg="1"/>
      <p:bldP spid="8217" grpId="0" animBg="1"/>
      <p:bldP spid="8218" grpId="0" animBg="1"/>
      <p:bldP spid="8219" grpId="0" animBg="1"/>
      <p:bldP spid="8220" grpId="0" animBg="1"/>
      <p:bldP spid="8221" grpId="0" animBg="1"/>
      <p:bldP spid="8222" grpId="0" animBg="1"/>
      <p:bldP spid="8223" grpId="0" animBg="1"/>
      <p:bldP spid="8224" grpId="0" animBg="1"/>
      <p:bldP spid="8232" grpId="0" animBg="1"/>
      <p:bldP spid="8233" grpId="0" animBg="1"/>
      <p:bldP spid="8234" grpId="0" animBg="1"/>
      <p:bldP spid="8235" grpId="0" animBg="1"/>
      <p:bldP spid="8236" grpId="0" animBg="1"/>
      <p:bldP spid="8237" grpId="0" animBg="1"/>
      <p:bldP spid="8237" grpId="1" animBg="1"/>
      <p:bldP spid="8238" grpId="0" animBg="1"/>
      <p:bldP spid="8238" grpId="1" animBg="1"/>
      <p:bldP spid="8239" grpId="0" animBg="1"/>
      <p:bldP spid="8239" grpId="1" animBg="1"/>
      <p:bldP spid="8240" grpId="0" animBg="1"/>
      <p:bldP spid="8240" grpId="1" animBg="1"/>
      <p:bldP spid="8241" grpId="0" animBg="1"/>
      <p:bldP spid="8241" grpId="1" animBg="1"/>
      <p:bldP spid="8243" grpId="0" animBg="1"/>
      <p:bldP spid="8244" grpId="0" animBg="1"/>
      <p:bldP spid="8284" grpId="0" animBg="1"/>
      <p:bldP spid="8285" grpId="0" animBg="1"/>
      <p:bldP spid="8286" grpId="0" animBg="1"/>
      <p:bldP spid="8287" grpId="0" animBg="1"/>
      <p:bldP spid="8288" grpId="0" animBg="1"/>
      <p:bldP spid="8289" grpId="0" animBg="1"/>
      <p:bldP spid="8289" grpId="1" animBg="1"/>
      <p:bldP spid="8290" grpId="0" animBg="1"/>
      <p:bldP spid="8290" grpId="1" animBg="1"/>
      <p:bldP spid="8291" grpId="0" animBg="1"/>
      <p:bldP spid="8291" grpId="1" animBg="1"/>
      <p:bldP spid="8292" grpId="0" animBg="1"/>
      <p:bldP spid="8292" grpId="1" animBg="1"/>
      <p:bldP spid="8293" grpId="0" animBg="1"/>
      <p:bldP spid="8293" grpId="1" animBg="1"/>
      <p:bldP spid="8295" grpId="0" animBg="1"/>
      <p:bldP spid="8296" grpId="0" animBg="1"/>
      <p:bldP spid="8297" grpId="0" animBg="1"/>
      <p:bldP spid="829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5334000" y="866775"/>
            <a:ext cx="2362200" cy="27130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vi-VN" sz="17200">
              <a:latin typeface="Arial" charset="0"/>
            </a:endParaRPr>
          </a:p>
        </p:txBody>
      </p:sp>
      <p:sp>
        <p:nvSpPr>
          <p:cNvPr id="9219" name="Oval 3"/>
          <p:cNvSpPr>
            <a:spLocks noChangeArrowheads="1"/>
          </p:cNvSpPr>
          <p:nvPr/>
        </p:nvSpPr>
        <p:spPr bwMode="auto">
          <a:xfrm>
            <a:off x="5638800" y="11112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9220" name="Oval 4"/>
          <p:cNvSpPr>
            <a:spLocks noChangeArrowheads="1"/>
          </p:cNvSpPr>
          <p:nvPr/>
        </p:nvSpPr>
        <p:spPr bwMode="auto">
          <a:xfrm>
            <a:off x="5622925" y="17589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9221" name="Oval 5"/>
          <p:cNvSpPr>
            <a:spLocks noChangeArrowheads="1"/>
          </p:cNvSpPr>
          <p:nvPr/>
        </p:nvSpPr>
        <p:spPr bwMode="auto">
          <a:xfrm>
            <a:off x="6400800" y="11112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9222" name="Oval 6"/>
          <p:cNvSpPr>
            <a:spLocks noChangeArrowheads="1"/>
          </p:cNvSpPr>
          <p:nvPr/>
        </p:nvSpPr>
        <p:spPr bwMode="auto">
          <a:xfrm>
            <a:off x="7086600" y="11112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9223" name="Oval 7"/>
          <p:cNvSpPr>
            <a:spLocks noChangeArrowheads="1"/>
          </p:cNvSpPr>
          <p:nvPr/>
        </p:nvSpPr>
        <p:spPr bwMode="auto">
          <a:xfrm>
            <a:off x="6400800" y="17970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9224" name="Oval 8"/>
          <p:cNvSpPr>
            <a:spLocks noChangeArrowheads="1"/>
          </p:cNvSpPr>
          <p:nvPr/>
        </p:nvSpPr>
        <p:spPr bwMode="auto">
          <a:xfrm>
            <a:off x="7086600" y="17970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9225" name="Oval 9"/>
          <p:cNvSpPr>
            <a:spLocks noChangeArrowheads="1"/>
          </p:cNvSpPr>
          <p:nvPr/>
        </p:nvSpPr>
        <p:spPr bwMode="auto">
          <a:xfrm>
            <a:off x="5638800" y="24066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9226" name="Oval 10"/>
          <p:cNvSpPr>
            <a:spLocks noChangeArrowheads="1"/>
          </p:cNvSpPr>
          <p:nvPr/>
        </p:nvSpPr>
        <p:spPr bwMode="auto">
          <a:xfrm>
            <a:off x="6400800" y="24066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9227" name="Oval 11"/>
          <p:cNvSpPr>
            <a:spLocks noChangeArrowheads="1"/>
          </p:cNvSpPr>
          <p:nvPr/>
        </p:nvSpPr>
        <p:spPr bwMode="auto">
          <a:xfrm>
            <a:off x="7086600" y="24066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9228" name="Oval 12"/>
          <p:cNvSpPr>
            <a:spLocks noChangeArrowheads="1"/>
          </p:cNvSpPr>
          <p:nvPr/>
        </p:nvSpPr>
        <p:spPr bwMode="auto">
          <a:xfrm>
            <a:off x="6400800" y="30924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9229" name="Oval 13"/>
          <p:cNvSpPr>
            <a:spLocks noChangeArrowheads="1"/>
          </p:cNvSpPr>
          <p:nvPr/>
        </p:nvSpPr>
        <p:spPr bwMode="auto">
          <a:xfrm>
            <a:off x="5638800" y="31242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9230" name="Oval 14"/>
          <p:cNvSpPr>
            <a:spLocks noChangeArrowheads="1"/>
          </p:cNvSpPr>
          <p:nvPr/>
        </p:nvSpPr>
        <p:spPr bwMode="auto">
          <a:xfrm>
            <a:off x="7086600" y="309245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+</a:t>
            </a:r>
          </a:p>
        </p:txBody>
      </p:sp>
      <p:sp>
        <p:nvSpPr>
          <p:cNvPr id="9231" name="Oval 15"/>
          <p:cNvSpPr>
            <a:spLocks noChangeArrowheads="1"/>
          </p:cNvSpPr>
          <p:nvPr/>
        </p:nvSpPr>
        <p:spPr bwMode="auto">
          <a:xfrm>
            <a:off x="5518150" y="140335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9232" name="Oval 16"/>
          <p:cNvSpPr>
            <a:spLocks noChangeArrowheads="1"/>
          </p:cNvSpPr>
          <p:nvPr/>
        </p:nvSpPr>
        <p:spPr bwMode="auto">
          <a:xfrm>
            <a:off x="6324600" y="14478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9233" name="Oval 17"/>
          <p:cNvSpPr>
            <a:spLocks noChangeArrowheads="1"/>
          </p:cNvSpPr>
          <p:nvPr/>
        </p:nvSpPr>
        <p:spPr bwMode="auto">
          <a:xfrm>
            <a:off x="7391400" y="13716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9234" name="Oval 18"/>
          <p:cNvSpPr>
            <a:spLocks noChangeArrowheads="1"/>
          </p:cNvSpPr>
          <p:nvPr/>
        </p:nvSpPr>
        <p:spPr bwMode="auto">
          <a:xfrm>
            <a:off x="5943600" y="19050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35" name="Oval 19"/>
          <p:cNvSpPr>
            <a:spLocks noChangeArrowheads="1"/>
          </p:cNvSpPr>
          <p:nvPr/>
        </p:nvSpPr>
        <p:spPr bwMode="auto">
          <a:xfrm>
            <a:off x="6705600" y="19050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36" name="Oval 20"/>
          <p:cNvSpPr>
            <a:spLocks noChangeArrowheads="1"/>
          </p:cNvSpPr>
          <p:nvPr/>
        </p:nvSpPr>
        <p:spPr bwMode="auto">
          <a:xfrm>
            <a:off x="7391400" y="24384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37" name="Oval 21"/>
          <p:cNvSpPr>
            <a:spLocks noChangeArrowheads="1"/>
          </p:cNvSpPr>
          <p:nvPr/>
        </p:nvSpPr>
        <p:spPr bwMode="auto">
          <a:xfrm>
            <a:off x="6858000" y="19812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38" name="Oval 22"/>
          <p:cNvSpPr>
            <a:spLocks noChangeArrowheads="1"/>
          </p:cNvSpPr>
          <p:nvPr/>
        </p:nvSpPr>
        <p:spPr bwMode="auto">
          <a:xfrm>
            <a:off x="6705600" y="23622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39" name="Oval 23"/>
          <p:cNvSpPr>
            <a:spLocks noChangeArrowheads="1"/>
          </p:cNvSpPr>
          <p:nvPr/>
        </p:nvSpPr>
        <p:spPr bwMode="auto">
          <a:xfrm>
            <a:off x="7010400" y="32766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40" name="Oval 24"/>
          <p:cNvSpPr>
            <a:spLocks noChangeArrowheads="1"/>
          </p:cNvSpPr>
          <p:nvPr/>
        </p:nvSpPr>
        <p:spPr bwMode="auto">
          <a:xfrm>
            <a:off x="5410200" y="32766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9241" name="Oval 25"/>
          <p:cNvSpPr>
            <a:spLocks noChangeArrowheads="1"/>
          </p:cNvSpPr>
          <p:nvPr/>
        </p:nvSpPr>
        <p:spPr bwMode="auto">
          <a:xfrm>
            <a:off x="5562600" y="26670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Cambria" pitchFamily="18" charset="0"/>
            </a:endParaRPr>
          </a:p>
        </p:txBody>
      </p:sp>
      <p:sp>
        <p:nvSpPr>
          <p:cNvPr id="9242" name="Oval 26"/>
          <p:cNvSpPr>
            <a:spLocks noChangeArrowheads="1"/>
          </p:cNvSpPr>
          <p:nvPr/>
        </p:nvSpPr>
        <p:spPr bwMode="auto">
          <a:xfrm>
            <a:off x="6248400" y="3352800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vi-VN">
              <a:solidFill>
                <a:srgbClr val="FF3300"/>
              </a:solidFill>
              <a:latin typeface="Arial" charset="0"/>
            </a:endParaRPr>
          </a:p>
        </p:txBody>
      </p:sp>
      <p:pic>
        <p:nvPicPr>
          <p:cNvPr id="9243" name="Picture 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6675" y="3854450"/>
            <a:ext cx="796925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244" name="AutoShape 28"/>
          <p:cNvSpPr>
            <a:spLocks noChangeArrowheads="1"/>
          </p:cNvSpPr>
          <p:nvPr/>
        </p:nvSpPr>
        <p:spPr bwMode="auto">
          <a:xfrm rot="10800000">
            <a:off x="5381625" y="3594100"/>
            <a:ext cx="307975" cy="463550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gradFill rotWithShape="1">
            <a:gsLst>
              <a:gs pos="0">
                <a:srgbClr val="FA4C58"/>
              </a:gs>
              <a:gs pos="100000">
                <a:srgbClr val="FFFFFF"/>
              </a:gs>
            </a:gsLst>
            <a:lin ang="5400000" scaled="1"/>
          </a:gradFill>
          <a:ln w="9525">
            <a:solidFill>
              <a:srgbClr val="FF0B0B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9245" name="AutoShape 29"/>
          <p:cNvSpPr>
            <a:spLocks noChangeArrowheads="1"/>
          </p:cNvSpPr>
          <p:nvPr/>
        </p:nvSpPr>
        <p:spPr bwMode="auto">
          <a:xfrm rot="10800000">
            <a:off x="5445125" y="3733800"/>
            <a:ext cx="215900" cy="349250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gradFill rotWithShape="1">
            <a:gsLst>
              <a:gs pos="0">
                <a:srgbClr val="FF3300"/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9246" name="Rectangle 30"/>
          <p:cNvSpPr>
            <a:spLocks noChangeArrowheads="1"/>
          </p:cNvSpPr>
          <p:nvPr/>
        </p:nvSpPr>
        <p:spPr bwMode="auto">
          <a:xfrm>
            <a:off x="304800" y="901244"/>
            <a:ext cx="46482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 eaLnBrk="1" hangingPunct="1"/>
            <a:r>
              <a:rPr lang="en-US" sz="2800" i="1" dirty="0">
                <a:latin typeface="Cambria" pitchFamily="18" charset="0"/>
                <a:sym typeface="Wingdings" pitchFamily="2" charset="2"/>
              </a:rPr>
              <a:t> </a:t>
            </a:r>
            <a:r>
              <a:rPr lang="en-US" sz="2800" i="1" dirty="0" smtClean="0">
                <a:latin typeface="Cambria" pitchFamily="18" charset="0"/>
                <a:sym typeface="Wingdings" pitchFamily="2" charset="2"/>
              </a:rPr>
              <a:t>   </a:t>
            </a:r>
            <a:r>
              <a:rPr lang="en-US" sz="2800" i="1" dirty="0" err="1" smtClean="0">
                <a:latin typeface="Cambria" pitchFamily="18" charset="0"/>
              </a:rPr>
              <a:t>Nhờ</a:t>
            </a:r>
            <a:r>
              <a:rPr lang="en-US" sz="2800" i="1" dirty="0" smtClean="0"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sự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chuyển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động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của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các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electron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tự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do </a:t>
            </a:r>
            <a:r>
              <a:rPr lang="en-US" sz="2800" i="1" dirty="0" err="1">
                <a:latin typeface="Cambria" pitchFamily="18" charset="0"/>
              </a:rPr>
              <a:t>mang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năng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lượng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từ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vùng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có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nhiệt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độ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cao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đến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vùng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có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nhiệt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độ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thấp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và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truyền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năng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lượng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cho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err="1">
                <a:latin typeface="Cambria" pitchFamily="18" charset="0"/>
              </a:rPr>
              <a:t>các</a:t>
            </a:r>
            <a:r>
              <a:rPr lang="en-US" sz="2800" i="1" dirty="0">
                <a:latin typeface="Cambria" pitchFamily="18" charset="0"/>
              </a:rPr>
              <a:t> ion </a:t>
            </a:r>
            <a:r>
              <a:rPr lang="en-US" sz="2800" i="1" dirty="0" err="1">
                <a:latin typeface="Cambria" pitchFamily="18" charset="0"/>
              </a:rPr>
              <a:t>dương</a:t>
            </a:r>
            <a:r>
              <a:rPr lang="en-US" sz="2800" i="1" dirty="0">
                <a:latin typeface="Cambria" pitchFamily="18" charset="0"/>
              </a:rPr>
              <a:t> </a:t>
            </a:r>
            <a:r>
              <a:rPr lang="en-US" sz="2800" i="1" dirty="0" smtClean="0">
                <a:latin typeface="Cambria" pitchFamily="18" charset="0"/>
                <a:sym typeface="Wingdings" pitchFamily="2" charset="2"/>
              </a:rPr>
              <a:t> </a:t>
            </a:r>
            <a:r>
              <a:rPr lang="en-US" sz="2800" i="1" dirty="0" err="1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nhiệt</a:t>
            </a:r>
            <a:r>
              <a:rPr lang="en-US" sz="2800" i="1" dirty="0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 </a:t>
            </a:r>
            <a:r>
              <a:rPr lang="en-US" sz="2800" i="1" dirty="0" err="1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lan</a:t>
            </a:r>
            <a:r>
              <a:rPr lang="en-US" sz="2800" i="1" dirty="0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 </a:t>
            </a:r>
            <a:r>
              <a:rPr lang="en-US" sz="2800" i="1" dirty="0" err="1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truyền</a:t>
            </a:r>
            <a:r>
              <a:rPr lang="en-US" sz="2800" i="1" dirty="0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 </a:t>
            </a:r>
            <a:r>
              <a:rPr lang="en-US" sz="2800" i="1" dirty="0" err="1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tư</a:t>
            </a:r>
            <a:r>
              <a:rPr lang="en-US" sz="2800" i="1" dirty="0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̀ </a:t>
            </a:r>
            <a:r>
              <a:rPr lang="en-US" sz="2800" i="1" dirty="0" err="1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vùng</a:t>
            </a:r>
            <a:r>
              <a:rPr lang="en-US" sz="2800" i="1" dirty="0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 </a:t>
            </a:r>
            <a:r>
              <a:rPr lang="en-US" sz="2800" i="1" dirty="0" err="1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này</a:t>
            </a:r>
            <a:r>
              <a:rPr lang="en-US" sz="2800" i="1" dirty="0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 sang </a:t>
            </a:r>
            <a:r>
              <a:rPr lang="en-US" sz="2800" i="1" dirty="0" err="1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vùng</a:t>
            </a:r>
            <a:r>
              <a:rPr lang="en-US" sz="2800" i="1" dirty="0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 </a:t>
            </a:r>
            <a:r>
              <a:rPr lang="en-US" sz="2800" i="1" dirty="0" err="1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khác</a:t>
            </a:r>
            <a:r>
              <a:rPr lang="en-US" sz="2800" i="1" dirty="0" smtClean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 </a:t>
            </a:r>
            <a:r>
              <a:rPr lang="en-US" sz="2800" i="1" dirty="0" smtClean="0">
                <a:latin typeface="Cambria" pitchFamily="18" charset="0"/>
                <a:sym typeface="Wingdings" pitchFamily="2" charset="2"/>
              </a:rPr>
              <a:t> </a:t>
            </a:r>
            <a:r>
              <a:rPr lang="en-US" sz="2800" i="1" dirty="0" err="1" smtClean="0">
                <a:latin typeface="Cambria" pitchFamily="18" charset="0"/>
                <a:sym typeface="Wingdings" pitchFamily="2" charset="2"/>
              </a:rPr>
              <a:t>kim</a:t>
            </a:r>
            <a:r>
              <a:rPr lang="en-US" sz="2800" i="1" dirty="0" smtClean="0">
                <a:latin typeface="Cambria" pitchFamily="18" charset="0"/>
                <a:sym typeface="Wingdings" pitchFamily="2" charset="2"/>
              </a:rPr>
              <a:t> </a:t>
            </a:r>
            <a:r>
              <a:rPr lang="en-US" sz="2800" i="1" dirty="0" err="1" smtClean="0">
                <a:latin typeface="Cambria" pitchFamily="18" charset="0"/>
                <a:sym typeface="Wingdings" pitchFamily="2" charset="2"/>
              </a:rPr>
              <a:t>loại</a:t>
            </a:r>
            <a:r>
              <a:rPr lang="en-US" sz="2800" i="1" dirty="0" smtClean="0">
                <a:latin typeface="Cambria" pitchFamily="18" charset="0"/>
                <a:sym typeface="Wingdings" pitchFamily="2" charset="2"/>
              </a:rPr>
              <a:t> </a:t>
            </a:r>
            <a:r>
              <a:rPr lang="en-US" sz="2800" i="1" dirty="0" err="1" smtClean="0">
                <a:latin typeface="Cambria" pitchFamily="18" charset="0"/>
                <a:sym typeface="Wingdings" pitchFamily="2" charset="2"/>
              </a:rPr>
              <a:t>dẫn</a:t>
            </a:r>
            <a:r>
              <a:rPr lang="en-US" sz="2800" i="1" dirty="0" smtClean="0">
                <a:latin typeface="Cambria" pitchFamily="18" charset="0"/>
                <a:sym typeface="Wingdings" pitchFamily="2" charset="2"/>
              </a:rPr>
              <a:t> </a:t>
            </a:r>
            <a:r>
              <a:rPr lang="en-US" sz="2800" i="1" dirty="0" err="1" smtClean="0">
                <a:latin typeface="Cambria" pitchFamily="18" charset="0"/>
                <a:sym typeface="Wingdings" pitchFamily="2" charset="2"/>
              </a:rPr>
              <a:t>nhiệt</a:t>
            </a:r>
            <a:r>
              <a:rPr lang="en-US" sz="2800" i="1" dirty="0" smtClean="0">
                <a:latin typeface="Cambria" pitchFamily="18" charset="0"/>
              </a:rPr>
              <a:t>. </a:t>
            </a:r>
            <a:endParaRPr lang="en-US" sz="2800" i="1" dirty="0">
              <a:latin typeface="Cambria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81000" y="228600"/>
            <a:ext cx="3886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</a:rPr>
              <a:t>1.2.3.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</a:rPr>
              <a:t>Tính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</a:rPr>
              <a:t>dẫn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</a:rPr>
              <a:t>nhiệt</a:t>
            </a:r>
            <a:endParaRPr lang="en-US" sz="2800" b="1" dirty="0">
              <a:solidFill>
                <a:srgbClr val="0000FF"/>
              </a:solidFill>
              <a:latin typeface="Cambria" pitchFamily="18" charset="0"/>
            </a:endParaRPr>
          </a:p>
        </p:txBody>
      </p:sp>
      <p:sp>
        <p:nvSpPr>
          <p:cNvPr id="33" name="Rectangle 30"/>
          <p:cNvSpPr>
            <a:spLocks noChangeArrowheads="1"/>
          </p:cNvSpPr>
          <p:nvPr/>
        </p:nvSpPr>
        <p:spPr bwMode="auto">
          <a:xfrm>
            <a:off x="304800" y="4605337"/>
            <a:ext cx="4800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just" eaLnBrk="1" hangingPunct="1"/>
            <a:r>
              <a:rPr lang="en-US" sz="2800" i="1" dirty="0">
                <a:latin typeface="Cambria" pitchFamily="18" charset="0"/>
                <a:sym typeface="Wingdings" pitchFamily="2" charset="2"/>
              </a:rPr>
              <a:t> </a:t>
            </a:r>
            <a:r>
              <a:rPr lang="en-US" sz="2800" b="1" i="1" dirty="0" smtClean="0">
                <a:latin typeface="Cambria" pitchFamily="18" charset="0"/>
              </a:rPr>
              <a:t>Kim </a:t>
            </a:r>
            <a:r>
              <a:rPr lang="en-US" sz="2800" b="1" i="1" dirty="0" err="1" smtClean="0">
                <a:latin typeface="Cambria" pitchFamily="18" charset="0"/>
              </a:rPr>
              <a:t>loại</a:t>
            </a:r>
            <a:r>
              <a:rPr lang="en-US" sz="2800" b="1" i="1" dirty="0" smtClean="0">
                <a:latin typeface="Cambria" pitchFamily="18" charset="0"/>
              </a:rPr>
              <a:t> </a:t>
            </a:r>
            <a:r>
              <a:rPr lang="en-US" sz="2800" b="1" i="1" dirty="0" err="1" smtClean="0">
                <a:latin typeface="Cambria" pitchFamily="18" charset="0"/>
              </a:rPr>
              <a:t>dẫn</a:t>
            </a:r>
            <a:r>
              <a:rPr lang="en-US" sz="2800" b="1" i="1" dirty="0" smtClean="0">
                <a:latin typeface="Cambria" pitchFamily="18" charset="0"/>
              </a:rPr>
              <a:t> </a:t>
            </a:r>
            <a:r>
              <a:rPr lang="en-US" sz="2800" b="1" i="1" dirty="0" err="1" smtClean="0">
                <a:latin typeface="Cambria" pitchFamily="18" charset="0"/>
              </a:rPr>
              <a:t>điện</a:t>
            </a:r>
            <a:r>
              <a:rPr lang="en-US" sz="2800" b="1" i="1" dirty="0" smtClean="0">
                <a:latin typeface="Cambria" pitchFamily="18" charset="0"/>
              </a:rPr>
              <a:t> </a:t>
            </a:r>
            <a:r>
              <a:rPr lang="en-US" sz="2800" b="1" i="1" dirty="0" err="1" smtClean="0">
                <a:latin typeface="Cambria" pitchFamily="18" charset="0"/>
              </a:rPr>
              <a:t>tốt</a:t>
            </a:r>
            <a:r>
              <a:rPr lang="en-US" sz="2800" b="1" i="1" dirty="0" smtClean="0">
                <a:latin typeface="Cambria" pitchFamily="18" charset="0"/>
              </a:rPr>
              <a:t> </a:t>
            </a:r>
            <a:r>
              <a:rPr lang="en-US" sz="2800" b="1" i="1" dirty="0" err="1" smtClean="0">
                <a:latin typeface="Cambria" pitchFamily="18" charset="0"/>
              </a:rPr>
              <a:t>cũng</a:t>
            </a:r>
            <a:r>
              <a:rPr lang="en-US" sz="2800" b="1" i="1" dirty="0" smtClean="0">
                <a:latin typeface="Cambria" pitchFamily="18" charset="0"/>
              </a:rPr>
              <a:t> </a:t>
            </a:r>
            <a:r>
              <a:rPr lang="en-US" sz="2800" b="1" i="1" dirty="0" err="1" smtClean="0">
                <a:latin typeface="Cambria" pitchFamily="18" charset="0"/>
              </a:rPr>
              <a:t>dẫn</a:t>
            </a:r>
            <a:r>
              <a:rPr lang="en-US" sz="2800" b="1" i="1" dirty="0" smtClean="0">
                <a:latin typeface="Cambria" pitchFamily="18" charset="0"/>
              </a:rPr>
              <a:t> </a:t>
            </a:r>
            <a:r>
              <a:rPr lang="en-US" sz="2800" b="1" i="1" dirty="0" err="1" smtClean="0">
                <a:latin typeface="Cambria" pitchFamily="18" charset="0"/>
              </a:rPr>
              <a:t>nhiệt</a:t>
            </a:r>
            <a:r>
              <a:rPr lang="en-US" sz="2800" b="1" i="1" dirty="0" smtClean="0">
                <a:latin typeface="Cambria" pitchFamily="18" charset="0"/>
              </a:rPr>
              <a:t> </a:t>
            </a:r>
            <a:r>
              <a:rPr lang="en-US" sz="2800" b="1" i="1" dirty="0" err="1" smtClean="0">
                <a:latin typeface="Cambria" pitchFamily="18" charset="0"/>
              </a:rPr>
              <a:t>tốt</a:t>
            </a:r>
            <a:r>
              <a:rPr lang="en-US" sz="2800" b="1" i="1" dirty="0" smtClean="0">
                <a:latin typeface="Cambria" pitchFamily="18" charset="0"/>
              </a:rPr>
              <a:t>. </a:t>
            </a:r>
            <a:endParaRPr lang="en-US" sz="2800" b="1" i="1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repeatCount="indefinite" accel="50000" decel="50000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animMotion origin="layout" path="M 0.00295 -0.00463 C 0.02031 -0.00579 0.03767 -0.00671 0.04635 -0.01366 C 0.05503 -0.0206 0.05607 -0.03634 0.05468 -0.04699 C 0.05329 -0.05764 0.04496 -0.07245 0.03802 -0.07801 C 0.03107 -0.08356 0.02048 -0.08171 0.01302 -0.08032 C 0.00555 -0.07893 -0.00191 -0.07708 -0.00695 -0.06921 C -0.01198 -0.06134 -0.01702 -0.04398 -0.01702 -0.03356 C -0.01702 -0.02315 -0.00868 -0.01134 -0.00695 -0.00694 " pathEditMode="fixed" rAng="0" ptsTypes="aaaaaaaA">
                                      <p:cBhvr>
                                        <p:cTn id="9" dur="1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0" y="-400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4 -0.00671 C 0.02535 -0.01643 0.03507 -0.02361 0.03837 -0.03333 C 0.04167 -0.04305 0.04201 -0.0581 0.03837 -0.06435 C 0.03472 -0.0706 0.02465 -0.07129 0.01667 -0.07106 C 0.00868 -0.07083 -0.00538 -0.07037 -0.01007 -0.06227 C -0.01476 -0.05416 -0.01667 -0.0375 -0.01163 -0.02222 C -0.0066 -0.00694 0.01198 0.01644 0.01997 0.02894 C 0.02795 0.04144 0.03611 0.04213 0.03663 0.05324 C 0.03715 0.06435 0.03073 0.09005 0.02326 0.0956 C 0.0158 0.10116 -0.00382 0.09838 -0.00833 0.08658 C -0.01285 0.07477 -0.00694 0.03889 -0.0033 0.02454 C 0.00035 0.01019 0.01146 0.00301 0.0184 -0.00671 Z " pathEditMode="relative" ptsTypes="aaaaaaaaaaaa">
                                      <p:cBhvr>
                                        <p:cTn id="11" dur="2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184 -0.00671 C 0.02535 -0.01643 0.03507 -0.02361 0.03837 -0.03333 C 0.04167 -0.04305 0.04201 -0.0581 0.03837 -0.06435 C 0.03472 -0.0706 0.02465 -0.07129 0.01667 -0.07106 C 0.00868 -0.07083 -0.00538 -0.07037 -0.01007 -0.06227 C -0.01476 -0.05416 -0.01667 -0.0375 -0.01163 -0.02222 C -0.0066 -0.00694 0.01198 0.01644 0.01997 0.02894 C 0.02795 0.04144 0.03611 0.04213 0.03663 0.05324 C 0.03715 0.06435 0.03073 0.09005 0.02326 0.0956 C 0.0158 0.10116 -0.00382 0.09838 -0.00833 0.08658 C -0.01285 0.07477 -0.00694 0.03889 -0.0033 0.02454 C 0.00035 0.01019 0.01146 0.00301 0.0184 -0.00671 Z " pathEditMode="relative" ptsTypes="aaaaaaaaaaaa">
                                      <p:cBhvr>
                                        <p:cTn id="13" dur="2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1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0" presetClass="path" presetSubtype="0" repeatCount="indefinite" accel="50000" decel="50000" fill="hold" grpId="0" nodeType="withEffect">
                                  <p:stCondLst>
                                    <p:cond delay="23000"/>
                                  </p:stCondLst>
                                  <p:childTnLst>
                                    <p:animMotion origin="layout" path="M -0.0467 0.11111 C -0.02934 0.10995 -0.01198 0.10903 -0.0033 0.10208 C 0.00538 0.09514 0.00642 0.0794 0.00503 0.06875 C 0.00364 0.0581 -0.00469 0.04329 -0.01164 0.03773 C -0.01858 0.03218 -0.02917 0.03403 -0.03664 0.03542 C -0.0441 0.03681 -0.05157 0.03866 -0.0566 0.04653 C -0.06164 0.0544 -0.06667 0.07176 -0.06667 0.08218 C -0.06667 0.09259 -0.05834 0.1044 -0.0566 0.1088 " pathEditMode="fixed" rAng="0" ptsTypes="aaaaaaaA">
                                      <p:cBhvr>
                                        <p:cTn id="18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0" y="-40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295 1.11111E-6 C -0.00312 0.00972 -0.02205 0.0243 -0.03194 0.0243 C -0.04184 0.0243 -0.0533 0.01111 -0.05694 1.11111E-6 C -0.06059 -0.01111 -0.05972 -0.0331 -0.05364 -0.04236 C -0.04757 -0.05162 -0.03003 -0.05695 -0.02031 -0.05556 C -0.01059 -0.05417 0.00052 -0.04213 0.00469 -0.03333 C 0.00886 -0.02454 0.00903 -0.00972 0.00295 1.11111E-6 Z " pathEditMode="fixed" rAng="0" ptsTypes="aaaaaaa">
                                      <p:cBhvr>
                                        <p:cTn id="20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-1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08 0.00903 C -0.01216 0.01875 -0.03108 0.03333 -0.04098 0.03333 C -0.05087 0.03333 -0.06233 0.02014 -0.06598 0.00903 C -0.06962 -0.00208 -0.06875 -0.02408 -0.06268 -0.03333 C -0.0566 -0.04259 -0.03907 -0.04792 -0.02934 -0.04653 C -0.01962 -0.04514 -0.00851 -0.0331 -0.00434 -0.02431 C -0.00018 -0.01551 3.33333E-6 -0.0007 -0.00608 0.00903 Z " pathEditMode="fixed" rAng="0" ptsTypes="aaaaaaa">
                                      <p:cBhvr>
                                        <p:cTn id="22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-16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295 0.02014 C -0.00313 0.02986 -0.02205 0.04444 -0.03195 0.04444 C -0.04184 0.04444 -0.0533 0.03125 -0.05695 0.02014 C -0.06059 0.00902 -0.05973 -0.01297 -0.05365 -0.02223 C -0.04757 -0.03148 -0.03004 -0.03681 -0.02032 -0.03542 C -0.01059 -0.03403 0.00052 -0.02199 0.00468 -0.0132 C 0.00885 -0.0044 0.00902 0.01041 0.00295 0.02014 Z " pathEditMode="fixed" rAng="0" ptsTypes="aaaaaaa">
                                      <p:cBhvr>
                                        <p:cTn id="24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-16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6355 -0.10972 C 0.05747 -0.1 0.03855 -0.08542 0.02865 -0.08542 C 0.01875 -0.08542 0.0073 -0.09861 0.00365 -0.10972 C -6.66667E-6 -0.12083 0.00087 -0.14282 0.00695 -0.15208 C 0.01302 -0.16134 0.03056 -0.16667 0.04028 -0.16528 C 0.05 -0.16389 0.06111 -0.15185 0.06528 -0.14306 C 0.06945 -0.13426 0.06962 -0.11944 0.06355 -0.10972 Z " pathEditMode="fixed" rAng="0" ptsTypes="aaaaaaa">
                                      <p:cBhvr>
                                        <p:cTn id="26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-16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989 4.44444E-6 C 0.0059 0.01597 0.00208 0.03217 -0.00504 0.03981 C -0.01216 0.04745 -0.02604 0.04838 -0.03334 0.04652 C -0.04063 0.04467 -0.04566 0.03819 -0.04844 0.0287 C -0.05122 0.01921 -0.05608 -0.00162 -0.05 -0.01112 C -0.04393 -0.02061 -0.02223 -0.01412 -0.01164 -0.02894 C -0.00104 -0.04375 0.01666 -0.08519 0.01336 -0.1 C 0.01007 -0.11482 -0.02032 -0.12454 -0.03177 -0.11783 C -0.04323 -0.11112 -0.05886 -0.07801 -0.05504 -0.06019 C -0.05122 -0.04237 -0.01632 -0.01899 -0.00834 -0.01112 " pathEditMode="relative" rAng="0" ptsTypes="aaaaaaaaaA">
                                      <p:cBhvr>
                                        <p:cTn id="28" dur="20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00" y="-38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88 0.00139 C 0.0408 0.01111 0.02188 0.02569 0.01198 0.02569 C 0.00208 0.02569 -0.00937 0.0125 -0.01302 0.00139 C -0.01667 -0.00972 -0.0158 -0.03171 -0.00972 -0.04097 C -0.00365 -0.05023 0.01389 -0.05556 0.02361 -0.05417 C 0.03333 -0.05278 0.04444 -0.04074 0.04861 -0.03195 C 0.05278 -0.02315 0.05295 -0.00833 0.04688 0.00139 Z " pathEditMode="fixed" rAng="0" ptsTypes="aaaaaaa">
                                      <p:cBhvr>
                                        <p:cTn id="30" dur="10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-16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repeatCount="indefinite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5521 0.00139 C 0.04913 0.01111 0.03021 0.02569 0.02031 0.02569 C 0.01042 0.02569 -0.00104 0.0125 -0.00469 0.00139 C -0.00833 -0.00972 -0.00747 -0.03171 -0.00139 -0.04097 C 0.00469 -0.05023 0.02222 -0.05556 0.03194 -0.05417 C 0.04167 -0.05278 0.05278 -0.04074 0.05694 -0.03195 C 0.06111 -0.02315 0.06128 -0.00833 0.05521 0.00139 Z " pathEditMode="fixed" rAng="0" ptsTypes="aaaaaaa">
                                      <p:cBhvr>
                                        <p:cTn id="32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-16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07 -0.01111 C 0.00746 -0.02199 0.025 -0.03264 0.02656 -0.04445 C 0.02812 -0.05625 0.01145 -0.07083 -0.00018 -0.08218 C -0.01181 -0.09352 -0.03976 -0.09722 -0.04341 -0.1132 C -0.04705 -0.12917 -0.03212 -0.16921 -0.02188 -0.17778 C -0.01164 -0.18634 0.01163 -0.175 0.01822 -0.16435 C 0.02482 -0.1537 0.02743 -0.12801 0.01822 -0.1132 C 0.00902 -0.09838 -0.02882 -0.08982 -0.03681 -0.07546 C -0.0448 -0.06111 -0.0375 -0.04398 -0.03021 -0.02662 " pathEditMode="relative" ptsTypes="aaaaaaaaA">
                                      <p:cBhvr>
                                        <p:cTn id="34" dur="20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7 0.0044 C 0.0276 -0.00648 0.04514 -0.01713 0.0467 -0.02894 C 0.04826 -0.04074 0.03159 -0.05532 0.01996 -0.06667 C 0.00833 -0.07801 -0.01962 -0.08171 -0.02327 -0.09769 C -0.02691 -0.11366 -0.01198 -0.1537 -0.00174 -0.16227 C 0.0085 -0.17083 0.03177 -0.15949 0.03836 -0.14884 C 0.04496 -0.13819 0.04757 -0.1125 0.03836 -0.09769 C 0.02916 -0.08287 -0.00868 -0.07431 -0.01667 -0.05995 C -0.02466 -0.0456 -0.01736 -0.02847 -0.01007 -0.01111 " pathEditMode="relative" ptsTypes="aaaaaaaaA">
                                      <p:cBhvr>
                                        <p:cTn id="36" dur="20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3.7037E-6 C 0.00885 0.00069 0.01787 0.00162 0.02499 -0.00209 C 0.03211 -0.00579 0.04131 -0.00973 0.04322 -0.02223 C 0.04513 -0.03473 0.04444 -0.06459 0.03662 -0.07778 C 0.02881 -0.09098 0.00537 -0.08982 -0.00348 -0.10209 C -0.01233 -0.11436 -0.0191 -0.13681 -0.01667 -0.15093 C -0.01424 -0.16505 0.00034 -0.18403 0.01162 -0.18658 C 0.02291 -0.18912 0.046 -0.17917 0.05156 -0.16667 C 0.05711 -0.15417 0.05433 -0.12732 0.04496 -0.11111 C 0.03558 -0.09491 0.00329 -0.08426 -0.00504 -0.06875 C -0.01338 -0.05324 -0.00921 -0.03542 -0.00504 -0.0176 " pathEditMode="relative" ptsTypes="aaaaaaaaaaA">
                                      <p:cBhvr>
                                        <p:cTn id="38" dur="20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3.7037E-6 C 0.00885 0.00069 0.01787 0.00162 0.02499 -0.00209 C 0.03211 -0.00579 0.04131 -0.00973 0.04322 -0.02223 C 0.04513 -0.03473 0.04444 -0.06459 0.03662 -0.07778 C 0.02881 -0.09098 0.00537 -0.08982 -0.00348 -0.10209 C -0.01233 -0.11436 -0.0191 -0.13681 -0.01667 -0.15093 C -0.01424 -0.16505 0.00034 -0.18403 0.01162 -0.18658 C 0.02291 -0.18912 0.046 -0.17917 0.05156 -0.16667 C 0.05711 -0.15417 0.05433 -0.12732 0.04496 -0.11111 C 0.03558 -0.09491 0.00329 -0.08426 -0.00504 -0.06875 C -0.01338 -0.05324 -0.00921 -0.03542 -0.00504 -0.0176 " pathEditMode="relative" ptsTypes="aaaaaaaaaaA">
                                      <p:cBhvr>
                                        <p:cTn id="40" dur="20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accel="50000" decel="50000" autoRev="1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42" dur="2000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accel="50000" decel="50000" autoRev="1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44" dur="20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6" presetClass="emph" presetSubtype="0" repeatCount="indefinite" accel="50000" decel="50000" autoRev="1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1000" fill="hold"/>
                                        <p:tgtEl>
                                          <p:spTgt spid="9244"/>
                                        </p:tgtEl>
                                      </p:cBhvr>
                                      <p:by x="10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repeatCount="indefinite" accel="50000" decel="50000" autoRev="1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1000" fill="hold"/>
                                        <p:tgtEl>
                                          <p:spTgt spid="9245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repeatCount="indefinite" accel="50000" decel="50000" autoRev="1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1000" fill="hold"/>
                                        <p:tgtEl>
                                          <p:spTgt spid="9244"/>
                                        </p:tgtEl>
                                      </p:cBhvr>
                                      <p:by x="7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repeatCount="indefinite" accel="50000" decel="50000" autoRev="1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1000" fill="hold"/>
                                        <p:tgtEl>
                                          <p:spTgt spid="9245"/>
                                        </p:tgtEl>
                                      </p:cBhvr>
                                      <p:by x="7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7" presetClass="emph" presetSubtype="0" repeatCount="indefinite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1000" autoRev="1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5" dur="1000" autoRev="1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6" dur="1000" autoRev="1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1000" autoRev="1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7" presetClass="emph" presetSubtype="0" repeatCount="indefinite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1000" autoRev="1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68B0A"/>
                                      </p:to>
                                    </p:animClr>
                                    <p:animClr clrSpc="rgb" dir="cw">
                                      <p:cBhvr>
                                        <p:cTn id="60" dur="1000" autoRev="1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68B0A"/>
                                      </p:to>
                                    </p:animClr>
                                    <p:set>
                                      <p:cBhvr>
                                        <p:cTn id="61" dur="1000" autoRev="1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1000" autoRev="1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accel="50000" decel="50000" autoRev="1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800000">
                                      <p:cBhvr>
                                        <p:cTn id="64" dur="2000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repeatCount="indefinite" accel="50000" decel="50000" autoRev="1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800000">
                                      <p:cBhvr>
                                        <p:cTn id="66" dur="20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mph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5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1" presetClass="emph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0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1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2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1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5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1" presetClass="emph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0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2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1" presetClass="emph" presetSubtype="0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5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7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1" presetClass="emph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0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2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1" presetClass="emph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5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1" presetClass="emph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0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1" presetClass="emph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5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7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1" presetClass="emph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0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1" presetClass="emph" presetSubtype="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5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6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1" presetClass="emph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0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1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2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1" presetClass="emph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1" presetClass="emph" presetSubtype="0" fill="hold" grpId="1" nodeType="withEffect">
                                  <p:stCondLst>
                                    <p:cond delay="14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1" presetClass="emph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5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6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7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1" presetClass="emph" presetSubtype="0" fill="hold" grpId="2" nodeType="withEffect">
                                  <p:stCondLst>
                                    <p:cond delay="1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0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2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1" presetClass="emph" presetSubtype="0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1" presetClass="emph" presetSubtype="0" fill="hold" grpId="0" nodeType="withEffect">
                                  <p:stCondLst>
                                    <p:cond delay="18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0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1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1" presetClass="emph" presetSubtype="0" fill="hold" grpId="2" nodeType="withEffect">
                                  <p:stCondLst>
                                    <p:cond delay="19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5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1" presetClass="emph" presetSubtype="0" fill="hold" grpId="0" nodeType="withEffect">
                                  <p:stCondLst>
                                    <p:cond delay="20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0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1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2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3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1" presetClass="emph" presetSubtype="0" fill="hold" grpId="1" nodeType="withEffect">
                                  <p:stCondLst>
                                    <p:cond delay="20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5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6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1" presetClass="emph" presetSubtype="0" fill="hold" grpId="2" nodeType="withEffect">
                                  <p:stCondLst>
                                    <p:cond delay="2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0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1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3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1" presetClass="emph" presetSubtype="0" fill="hold" grpId="0" nodeType="withEffect">
                                  <p:stCondLst>
                                    <p:cond delay="25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5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6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1" presetClass="emph" presetSubtype="0" fill="hold" grpId="1" nodeType="withEffect">
                                  <p:stCondLst>
                                    <p:cond delay="2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0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2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3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1" presetClass="emph" presetSubtype="0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5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6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9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9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/>
      <p:bldP spid="9219" grpId="1" animBg="1"/>
      <p:bldP spid="9220" grpId="0" animBg="1"/>
      <p:bldP spid="9221" grpId="0" animBg="1"/>
      <p:bldP spid="9222" grpId="0" animBg="1"/>
      <p:bldP spid="9223" grpId="0" animBg="1"/>
      <p:bldP spid="9224" grpId="0" animBg="1"/>
      <p:bldP spid="9224" grpId="1" animBg="1"/>
      <p:bldP spid="9225" grpId="0" animBg="1"/>
      <p:bldP spid="9226" grpId="0" animBg="1"/>
      <p:bldP spid="9227" grpId="0" animBg="1"/>
      <p:bldP spid="9228" grpId="0" animBg="1"/>
      <p:bldP spid="9229" grpId="0" animBg="1"/>
      <p:bldP spid="9230" grpId="0" animBg="1"/>
      <p:bldP spid="9231" grpId="0" animBg="1"/>
      <p:bldP spid="9231" grpId="1" animBg="1"/>
      <p:bldP spid="9231" grpId="2" animBg="1"/>
      <p:bldP spid="9232" grpId="0" animBg="1"/>
      <p:bldP spid="9232" grpId="1" animBg="1"/>
      <p:bldP spid="9232" grpId="2" animBg="1"/>
      <p:bldP spid="9233" grpId="0" animBg="1"/>
      <p:bldP spid="9233" grpId="1" animBg="1"/>
      <p:bldP spid="9233" grpId="2" animBg="1"/>
      <p:bldP spid="9234" grpId="0" animBg="1"/>
      <p:bldP spid="9234" grpId="1" animBg="1"/>
      <p:bldP spid="9235" grpId="0" animBg="1"/>
      <p:bldP spid="9235" grpId="1" animBg="1"/>
      <p:bldP spid="9236" grpId="0" animBg="1"/>
      <p:bldP spid="9236" grpId="1" animBg="1"/>
      <p:bldP spid="9237" grpId="0" animBg="1"/>
      <p:bldP spid="9237" grpId="1" animBg="1"/>
      <p:bldP spid="9238" grpId="0" animBg="1"/>
      <p:bldP spid="9238" grpId="1" animBg="1"/>
      <p:bldP spid="9239" grpId="0" animBg="1"/>
      <p:bldP spid="9239" grpId="1" animBg="1"/>
      <p:bldP spid="9240" grpId="0" animBg="1"/>
      <p:bldP spid="9240" grpId="1" animBg="1"/>
      <p:bldP spid="9241" grpId="0" animBg="1"/>
      <p:bldP spid="9241" grpId="1" animBg="1"/>
      <p:bldP spid="9241" grpId="2" animBg="1"/>
      <p:bldP spid="9242" grpId="0" animBg="1"/>
      <p:bldP spid="9242" grpId="1" animBg="1"/>
      <p:bldP spid="9242" grpId="2" animBg="1"/>
      <p:bldP spid="9244" grpId="0" animBg="1"/>
      <p:bldP spid="9244" grpId="1" animBg="1"/>
      <p:bldP spid="9244" grpId="2" animBg="1"/>
      <p:bldP spid="9244" grpId="3" animBg="1"/>
      <p:bldP spid="9244" grpId="4" animBg="1"/>
      <p:bldP spid="9245" grpId="0" animBg="1"/>
      <p:bldP spid="9245" grpId="1" animBg="1"/>
      <p:bldP spid="9245" grpId="2" animBg="1"/>
      <p:bldP spid="9245" grpId="3" animBg="1"/>
      <p:bldP spid="9245" grpId="4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Bo_noi_INOX_3_Day_SH_7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76200"/>
            <a:ext cx="5257800" cy="3581400"/>
          </a:xfrm>
          <a:prstGeom prst="rect">
            <a:avLst/>
          </a:prstGeom>
          <a:noFill/>
        </p:spPr>
      </p:pic>
      <p:pic>
        <p:nvPicPr>
          <p:cNvPr id="66563" name="Picture 3" descr="untitl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7225" y="3657600"/>
            <a:ext cx="2187575" cy="2362200"/>
          </a:xfrm>
          <a:prstGeom prst="rect">
            <a:avLst/>
          </a:prstGeom>
          <a:noFill/>
        </p:spPr>
      </p:pic>
      <p:pic>
        <p:nvPicPr>
          <p:cNvPr id="66564" name="Picture 4" descr="BAN%20LA%20HOI%20NUO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6400" y="76200"/>
            <a:ext cx="3505200" cy="3581400"/>
          </a:xfrm>
          <a:prstGeom prst="rect">
            <a:avLst/>
          </a:prstGeom>
          <a:noFill/>
        </p:spPr>
      </p:pic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533400" y="6172200"/>
            <a:ext cx="815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800" b="1" dirty="0" err="1">
                <a:latin typeface="Cambria" pitchFamily="18" charset="0"/>
              </a:rPr>
              <a:t>Một</a:t>
            </a:r>
            <a:r>
              <a:rPr lang="en-US" sz="2800" b="1" dirty="0">
                <a:latin typeface="Cambria" pitchFamily="18" charset="0"/>
              </a:rPr>
              <a:t> </a:t>
            </a:r>
            <a:r>
              <a:rPr lang="en-US" sz="2800" b="1" dirty="0" err="1">
                <a:latin typeface="Cambria" pitchFamily="18" charset="0"/>
              </a:rPr>
              <a:t>số</a:t>
            </a:r>
            <a:r>
              <a:rPr lang="en-US" sz="2800" b="1" dirty="0">
                <a:latin typeface="Cambria" pitchFamily="18" charset="0"/>
              </a:rPr>
              <a:t> </a:t>
            </a:r>
            <a:r>
              <a:rPr lang="en-US" sz="2800" b="1" dirty="0" err="1">
                <a:latin typeface="Cambria" pitchFamily="18" charset="0"/>
              </a:rPr>
              <a:t>ứng</a:t>
            </a:r>
            <a:r>
              <a:rPr lang="en-US" sz="2800" b="1" dirty="0">
                <a:latin typeface="Cambria" pitchFamily="18" charset="0"/>
              </a:rPr>
              <a:t> </a:t>
            </a:r>
            <a:r>
              <a:rPr lang="en-US" sz="2800" b="1" dirty="0" err="1">
                <a:latin typeface="Cambria" pitchFamily="18" charset="0"/>
              </a:rPr>
              <a:t>dụng</a:t>
            </a:r>
            <a:r>
              <a:rPr lang="en-US" sz="2800" b="1" dirty="0">
                <a:latin typeface="Cambria" pitchFamily="18" charset="0"/>
              </a:rPr>
              <a:t> </a:t>
            </a:r>
            <a:r>
              <a:rPr lang="en-US" sz="2800" b="1" dirty="0" err="1">
                <a:latin typeface="Cambria" pitchFamily="18" charset="0"/>
              </a:rPr>
              <a:t>về</a:t>
            </a:r>
            <a:r>
              <a:rPr lang="en-US" sz="2800" b="1" dirty="0">
                <a:latin typeface="Cambria" pitchFamily="18" charset="0"/>
              </a:rPr>
              <a:t> </a:t>
            </a:r>
            <a:r>
              <a:rPr lang="en-US" sz="2800" b="1" dirty="0" err="1">
                <a:latin typeface="Cambria" pitchFamily="18" charset="0"/>
              </a:rPr>
              <a:t>tính</a:t>
            </a:r>
            <a:r>
              <a:rPr lang="en-US" sz="2800" b="1" dirty="0">
                <a:latin typeface="Cambria" pitchFamily="18" charset="0"/>
              </a:rPr>
              <a:t> </a:t>
            </a:r>
            <a:r>
              <a:rPr lang="en-US" sz="2800" b="1" dirty="0" err="1">
                <a:latin typeface="Cambria" pitchFamily="18" charset="0"/>
              </a:rPr>
              <a:t>dẫn</a:t>
            </a:r>
            <a:r>
              <a:rPr lang="en-US" sz="2800" b="1" dirty="0">
                <a:latin typeface="Cambria" pitchFamily="18" charset="0"/>
              </a:rPr>
              <a:t> </a:t>
            </a:r>
            <a:r>
              <a:rPr lang="en-US" sz="2800" b="1" dirty="0" err="1">
                <a:latin typeface="Cambria" pitchFamily="18" charset="0"/>
              </a:rPr>
              <a:t>nhiệt</a:t>
            </a:r>
            <a:r>
              <a:rPr lang="en-US" sz="2800" b="1" dirty="0">
                <a:latin typeface="Cambria" pitchFamily="18" charset="0"/>
              </a:rPr>
              <a:t> </a:t>
            </a:r>
            <a:r>
              <a:rPr lang="en-US" sz="2800" b="1" dirty="0" err="1">
                <a:latin typeface="Cambria" pitchFamily="18" charset="0"/>
              </a:rPr>
              <a:t>của</a:t>
            </a:r>
            <a:r>
              <a:rPr lang="en-US" sz="2800" b="1" dirty="0">
                <a:latin typeface="Cambria" pitchFamily="18" charset="0"/>
              </a:rPr>
              <a:t> </a:t>
            </a:r>
            <a:r>
              <a:rPr lang="en-US" sz="2800" b="1" dirty="0" err="1">
                <a:latin typeface="Cambria" pitchFamily="18" charset="0"/>
              </a:rPr>
              <a:t>kim</a:t>
            </a:r>
            <a:r>
              <a:rPr lang="en-US" sz="2800" b="1" dirty="0">
                <a:latin typeface="Cambria" pitchFamily="18" charset="0"/>
              </a:rPr>
              <a:t> </a:t>
            </a:r>
            <a:r>
              <a:rPr lang="en-US" sz="2800" b="1" dirty="0" err="1">
                <a:latin typeface="Cambria" pitchFamily="18" charset="0"/>
              </a:rPr>
              <a:t>loại</a:t>
            </a:r>
            <a:endParaRPr lang="en-US" sz="2800" b="1" dirty="0">
              <a:latin typeface="Cambria" pitchFamily="18" charset="0"/>
            </a:endParaRPr>
          </a:p>
        </p:txBody>
      </p:sp>
      <p:pic>
        <p:nvPicPr>
          <p:cNvPr id="107533" name="Picture 13"/>
          <p:cNvPicPr>
            <a:picLocks noChangeAspect="1" noChangeArrowheads="1"/>
          </p:cNvPicPr>
          <p:nvPr/>
        </p:nvPicPr>
        <p:blipFill>
          <a:blip r:embed="rId5">
            <a:lum bright="-18000" contrast="18000"/>
          </a:blip>
          <a:srcRect/>
          <a:stretch>
            <a:fillRect/>
          </a:stretch>
        </p:blipFill>
        <p:spPr bwMode="auto">
          <a:xfrm>
            <a:off x="4114800" y="3657600"/>
            <a:ext cx="3733800" cy="2362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4" name="Picture 6" descr="va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0900"/>
            <a:ext cx="4648200" cy="3949700"/>
          </a:xfrm>
          <a:prstGeom prst="rect">
            <a:avLst/>
          </a:prstGeom>
          <a:noFill/>
        </p:spPr>
      </p:pic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0" y="5103812"/>
            <a:ext cx="9144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 b="1" i="1" dirty="0">
                <a:latin typeface="Cambria" pitchFamily="18" charset="0"/>
                <a:sym typeface="Wingdings" pitchFamily="2" charset="2"/>
              </a:rPr>
              <a:t></a:t>
            </a:r>
            <a:r>
              <a:rPr lang="en-US" sz="2800" b="1" i="1" dirty="0">
                <a:latin typeface="Cambria" pitchFamily="18" charset="0"/>
              </a:rPr>
              <a:t>Kim </a:t>
            </a:r>
            <a:r>
              <a:rPr lang="en-US" sz="2800" b="1" i="1" dirty="0" err="1">
                <a:latin typeface="Cambria" pitchFamily="18" charset="0"/>
              </a:rPr>
              <a:t>loại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có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ánh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kim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là</a:t>
            </a:r>
            <a:r>
              <a:rPr lang="en-US" sz="2800" b="1" i="1" dirty="0">
                <a:latin typeface="Cambria" pitchFamily="18" charset="0"/>
              </a:rPr>
              <a:t> do </a:t>
            </a:r>
            <a:r>
              <a:rPr lang="en-US" sz="2800" b="1" i="1" dirty="0" err="1">
                <a:latin typeface="Cambria" pitchFamily="18" charset="0"/>
              </a:rPr>
              <a:t>các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>
                <a:solidFill>
                  <a:srgbClr val="0000FF"/>
                </a:solidFill>
                <a:latin typeface="Cambria" pitchFamily="18" charset="0"/>
              </a:rPr>
              <a:t>electron </a:t>
            </a:r>
            <a:r>
              <a:rPr lang="en-US" sz="2800" b="1" i="1" dirty="0" err="1">
                <a:solidFill>
                  <a:srgbClr val="0000FF"/>
                </a:solidFill>
                <a:latin typeface="Cambria" pitchFamily="18" charset="0"/>
              </a:rPr>
              <a:t>tự</a:t>
            </a:r>
            <a:r>
              <a:rPr lang="en-US" sz="2800" b="1" i="1" dirty="0">
                <a:solidFill>
                  <a:srgbClr val="0000FF"/>
                </a:solidFill>
                <a:latin typeface="Cambria" pitchFamily="18" charset="0"/>
              </a:rPr>
              <a:t> do </a:t>
            </a:r>
            <a:r>
              <a:rPr lang="en-US" sz="2800" b="1" i="1" dirty="0" err="1">
                <a:latin typeface="Cambria" pitchFamily="18" charset="0"/>
              </a:rPr>
              <a:t>trong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kim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loại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đã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Cambria" pitchFamily="18" charset="0"/>
              </a:rPr>
              <a:t>phản</a:t>
            </a:r>
            <a:r>
              <a:rPr lang="en-US" sz="28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Cambria" pitchFamily="18" charset="0"/>
              </a:rPr>
              <a:t>xạ</a:t>
            </a:r>
            <a:r>
              <a:rPr lang="en-US" sz="28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Cambria" pitchFamily="18" charset="0"/>
              </a:rPr>
              <a:t>tia</a:t>
            </a:r>
            <a:r>
              <a:rPr lang="en-US" sz="28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Cambria" pitchFamily="18" charset="0"/>
              </a:rPr>
              <a:t>sáng</a:t>
            </a:r>
            <a:r>
              <a:rPr lang="en-US" sz="28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có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bước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sóng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mà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mắt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ta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có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thể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nhìn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thấy</a:t>
            </a:r>
            <a:r>
              <a:rPr lang="en-US" sz="2800" b="1" i="1" dirty="0">
                <a:latin typeface="Cambria" pitchFamily="18" charset="0"/>
              </a:rPr>
              <a:t> </a:t>
            </a:r>
            <a:r>
              <a:rPr lang="en-US" sz="2800" b="1" i="1" dirty="0" err="1">
                <a:latin typeface="Cambria" pitchFamily="18" charset="0"/>
              </a:rPr>
              <a:t>được</a:t>
            </a:r>
            <a:r>
              <a:rPr lang="en-US" sz="2800" b="1" i="1" dirty="0">
                <a:latin typeface="Cambria" pitchFamily="18" charset="0"/>
              </a:rPr>
              <a:t>.</a:t>
            </a:r>
          </a:p>
        </p:txBody>
      </p:sp>
      <p:pic>
        <p:nvPicPr>
          <p:cNvPr id="43016" name="Picture 9"/>
          <p:cNvPicPr>
            <a:picLocks noChangeAspect="1" noChangeArrowheads="1"/>
          </p:cNvPicPr>
          <p:nvPr/>
        </p:nvPicPr>
        <p:blipFill>
          <a:blip r:embed="rId3">
            <a:lum bright="18000" contrast="6000"/>
          </a:blip>
          <a:srcRect/>
          <a:stretch>
            <a:fillRect/>
          </a:stretch>
        </p:blipFill>
        <p:spPr bwMode="auto">
          <a:xfrm>
            <a:off x="4724400" y="850900"/>
            <a:ext cx="4419600" cy="39497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81000" y="228600"/>
            <a:ext cx="304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</a:rPr>
              <a:t>1.2.4.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</a:rPr>
              <a:t>Ánh</a:t>
            </a:r>
            <a:r>
              <a:rPr lang="en-US" sz="2800" b="1" dirty="0" smtClean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Cambria" pitchFamily="18" charset="0"/>
              </a:rPr>
              <a:t>kim</a:t>
            </a:r>
            <a:endParaRPr lang="en-US" sz="2800" b="1" dirty="0">
              <a:solidFill>
                <a:srgbClr val="0000FF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190500" y="2133600"/>
            <a:ext cx="8763000" cy="156966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  <a:sym typeface="Wingdings" pitchFamily="2" charset="2"/>
              </a:rPr>
              <a:t> </a:t>
            </a:r>
            <a:r>
              <a:rPr lang="en-US" sz="3200" b="1" i="1" dirty="0" err="1">
                <a:solidFill>
                  <a:srgbClr val="FF0000"/>
                </a:solidFill>
                <a:latin typeface="Cambria" pitchFamily="18" charset="0"/>
              </a:rPr>
              <a:t>Kết</a:t>
            </a:r>
            <a:r>
              <a:rPr lang="en-US" sz="3200" b="1" i="1" dirty="0">
                <a:solidFill>
                  <a:srgbClr val="FF0000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latin typeface="Cambria" pitchFamily="18" charset="0"/>
              </a:rPr>
              <a:t>luận</a:t>
            </a:r>
            <a:r>
              <a:rPr lang="en-US" sz="3200" b="1" i="1" dirty="0">
                <a:solidFill>
                  <a:srgbClr val="FF0000"/>
                </a:solidFill>
                <a:latin typeface="Cambria" pitchFamily="18" charset="0"/>
              </a:rPr>
              <a:t> :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Những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tính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chất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vật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lí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chung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của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kim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loại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nói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trên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là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do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các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electron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tự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do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trong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mạng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tinh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thể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kim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loại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gây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Cambria" pitchFamily="18" charset="0"/>
              </a:rPr>
              <a:t>ra</a:t>
            </a:r>
            <a:r>
              <a:rPr lang="en-US" sz="3200" b="1" i="1" dirty="0">
                <a:solidFill>
                  <a:srgbClr val="0000FF"/>
                </a:solidFill>
                <a:latin typeface="Cambria" pitchFamily="18" charset="0"/>
              </a:rPr>
              <a:t>.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0" y="1181232"/>
            <a:ext cx="5892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US" sz="3200" b="1" dirty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1</a:t>
            </a:r>
            <a:r>
              <a:rPr lang="en-US" sz="32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. </a:t>
            </a:r>
            <a:r>
              <a:rPr lang="en-US" sz="3200" b="1" dirty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TÍNH CHẤT VẬT </a:t>
            </a:r>
            <a:r>
              <a:rPr lang="en-US" sz="3200" b="1" dirty="0" smtClean="0">
                <a:solidFill>
                  <a:srgbClr val="0000FF"/>
                </a:solidFill>
                <a:latin typeface="Cambria" pitchFamily="18" charset="0"/>
                <a:cs typeface="Arial" charset="0"/>
              </a:rPr>
              <a:t>LÍ CHUNG</a:t>
            </a:r>
            <a:endParaRPr lang="en-US" sz="3200" b="1" dirty="0">
              <a:solidFill>
                <a:srgbClr val="0000FF"/>
              </a:solidFill>
              <a:latin typeface="Cambria" pitchFamily="18" charset="0"/>
              <a:cs typeface="Arial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30629" y="3886200"/>
            <a:ext cx="87630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1" hangingPunct="1">
              <a:spcBef>
                <a:spcPct val="50000"/>
              </a:spcBef>
            </a:pPr>
            <a:r>
              <a:rPr lang="en-US" sz="2800" i="1" dirty="0" smtClean="0">
                <a:latin typeface="Cambria" pitchFamily="18" charset="0"/>
              </a:rPr>
              <a:t>	</a:t>
            </a:r>
            <a:r>
              <a:rPr lang="en-US" sz="2800" i="1" dirty="0" err="1" smtClean="0">
                <a:solidFill>
                  <a:srgbClr val="0000FF"/>
                </a:solidFill>
                <a:latin typeface="Cambria" pitchFamily="18" charset="0"/>
              </a:rPr>
              <a:t>Khối</a:t>
            </a:r>
            <a:r>
              <a:rPr lang="en-US" sz="2800" i="1" dirty="0" smtClean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lượng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riêng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,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nhiệt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độ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nóng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chảy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, </a:t>
            </a:r>
            <a:r>
              <a:rPr lang="en-US" sz="2800" i="1" dirty="0" err="1" smtClean="0">
                <a:solidFill>
                  <a:srgbClr val="0000FF"/>
                </a:solidFill>
                <a:latin typeface="Cambria" pitchFamily="18" charset="0"/>
              </a:rPr>
              <a:t>độ</a:t>
            </a:r>
            <a:r>
              <a:rPr lang="en-US" sz="2800" i="1" dirty="0" smtClean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cứng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của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kim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loại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phụ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thuộc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chủ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yếu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vào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bán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kính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nguyên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tử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,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điện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tích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ion,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khối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lượng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nguyên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tử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,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mật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độ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electron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tự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do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trong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mạng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kim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Cambria" pitchFamily="18" charset="0"/>
              </a:rPr>
              <a:t>loại</a:t>
            </a:r>
            <a:r>
              <a:rPr lang="en-US" sz="2800" i="1" dirty="0">
                <a:solidFill>
                  <a:srgbClr val="0000FF"/>
                </a:solidFill>
                <a:latin typeface="Cambria" pitchFamily="18" charset="0"/>
              </a:rPr>
              <a:t>...</a:t>
            </a:r>
          </a:p>
        </p:txBody>
      </p:sp>
      <p:sp>
        <p:nvSpPr>
          <p:cNvPr id="8" name="WordArt 5"/>
          <p:cNvSpPr>
            <a:spLocks noChangeArrowheads="1" noChangeShapeType="1" noTextEdit="1"/>
          </p:cNvSpPr>
          <p:nvPr/>
        </p:nvSpPr>
        <p:spPr bwMode="auto">
          <a:xfrm>
            <a:off x="21092" y="216032"/>
            <a:ext cx="8934450" cy="990600"/>
          </a:xfrm>
          <a:prstGeom prst="rect">
            <a:avLst/>
          </a:prstGeom>
          <a:ln>
            <a:noFill/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 err="1" smtClean="0">
                <a:ln w="9525">
                  <a:noFill/>
                  <a:round/>
                  <a:headEnd/>
                  <a:tailEnd/>
                </a:ln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Bài</a:t>
            </a:r>
            <a:r>
              <a:rPr lang="en-US" sz="3600" b="1" kern="10" dirty="0" smtClean="0">
                <a:ln w="9525">
                  <a:noFill/>
                  <a:round/>
                  <a:headEnd/>
                  <a:tailEnd/>
                </a:ln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74.</a:t>
            </a:r>
            <a:r>
              <a:rPr lang="en-US" sz="3600" b="1" kern="10" dirty="0" smtClean="0">
                <a:ln w="9525">
                  <a:pattFill prst="pct90">
                    <a:fgClr>
                      <a:srgbClr val="FF0066"/>
                    </a:fgClr>
                    <a:bgClr>
                      <a:srgbClr val="FFFFFF"/>
                    </a:bgClr>
                  </a:pattFill>
                  <a:round/>
                  <a:headEnd/>
                  <a:tailEnd/>
                </a:ln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kern="10" dirty="0" smtClean="0">
                <a:ln w="9525">
                  <a:pattFill prst="pct90">
                    <a:fgClr>
                      <a:srgbClr val="FF0066"/>
                    </a:fgClr>
                    <a:bgClr>
                      <a:srgbClr val="FFFFFF"/>
                    </a:bgClr>
                  </a:patt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TÍNH CHẤT CỦA KIM LOẠI. </a:t>
            </a:r>
          </a:p>
          <a:p>
            <a:pPr algn="ctr"/>
            <a:r>
              <a:rPr lang="en-US" sz="3600" b="1" kern="10" dirty="0" smtClean="0">
                <a:ln w="9525">
                  <a:pattFill prst="pct90">
                    <a:fgClr>
                      <a:srgbClr val="FF0066"/>
                    </a:fgClr>
                    <a:bgClr>
                      <a:srgbClr val="FFFFFF"/>
                    </a:bgClr>
                  </a:patt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DÃY ĐIỆN HÓA CỦA KIM LOẠI </a:t>
            </a:r>
            <a:endParaRPr lang="en-US" sz="3600" b="1" kern="10" dirty="0">
              <a:ln w="9525">
                <a:noFill/>
                <a:round/>
                <a:headEnd/>
                <a:tailEnd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419100" y="2232252"/>
            <a:ext cx="8305800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dirty="0" smtClean="0">
                <a:solidFill>
                  <a:srgbClr val="3333CC"/>
                </a:solidFill>
              </a:rPr>
              <a:t>    </a:t>
            </a:r>
            <a:r>
              <a:rPr lang="en-US" sz="3600" dirty="0" err="1" smtClean="0">
                <a:solidFill>
                  <a:srgbClr val="3333CC"/>
                </a:solidFill>
              </a:rPr>
              <a:t>Tính</a:t>
            </a:r>
            <a:r>
              <a:rPr lang="en-US" sz="3600" dirty="0" smtClean="0">
                <a:solidFill>
                  <a:srgbClr val="3333CC"/>
                </a:solidFill>
              </a:rPr>
              <a:t> </a:t>
            </a:r>
            <a:r>
              <a:rPr lang="en-US" sz="3600" dirty="0" err="1">
                <a:solidFill>
                  <a:srgbClr val="3333CC"/>
                </a:solidFill>
              </a:rPr>
              <a:t>chất</a:t>
            </a:r>
            <a:r>
              <a:rPr lang="en-US" sz="3600" dirty="0">
                <a:solidFill>
                  <a:srgbClr val="3333CC"/>
                </a:solidFill>
              </a:rPr>
              <a:t> </a:t>
            </a:r>
            <a:r>
              <a:rPr lang="en-US" sz="3600" dirty="0" err="1">
                <a:solidFill>
                  <a:srgbClr val="3333CC"/>
                </a:solidFill>
              </a:rPr>
              <a:t>hoá</a:t>
            </a:r>
            <a:r>
              <a:rPr lang="en-US" sz="3600" dirty="0">
                <a:solidFill>
                  <a:srgbClr val="3333CC"/>
                </a:solidFill>
              </a:rPr>
              <a:t> </a:t>
            </a:r>
            <a:r>
              <a:rPr lang="en-US" sz="3600" dirty="0" err="1">
                <a:solidFill>
                  <a:srgbClr val="3333CC"/>
                </a:solidFill>
              </a:rPr>
              <a:t>học</a:t>
            </a:r>
            <a:r>
              <a:rPr lang="en-US" sz="3600" dirty="0">
                <a:solidFill>
                  <a:srgbClr val="3333CC"/>
                </a:solidFill>
              </a:rPr>
              <a:t> </a:t>
            </a:r>
            <a:r>
              <a:rPr lang="en-US" sz="3600" dirty="0" err="1">
                <a:solidFill>
                  <a:srgbClr val="3333CC"/>
                </a:solidFill>
              </a:rPr>
              <a:t>chung</a:t>
            </a:r>
            <a:r>
              <a:rPr lang="en-US" sz="3600" dirty="0">
                <a:solidFill>
                  <a:srgbClr val="3333CC"/>
                </a:solidFill>
              </a:rPr>
              <a:t> </a:t>
            </a:r>
            <a:r>
              <a:rPr lang="en-US" sz="3600" dirty="0" err="1">
                <a:solidFill>
                  <a:srgbClr val="3333CC"/>
                </a:solidFill>
              </a:rPr>
              <a:t>của</a:t>
            </a:r>
            <a:r>
              <a:rPr lang="en-US" sz="3600" dirty="0">
                <a:solidFill>
                  <a:srgbClr val="3333CC"/>
                </a:solidFill>
              </a:rPr>
              <a:t> </a:t>
            </a:r>
            <a:r>
              <a:rPr lang="en-US" sz="3600" dirty="0" err="1">
                <a:solidFill>
                  <a:srgbClr val="3333CC"/>
                </a:solidFill>
              </a:rPr>
              <a:t>kim</a:t>
            </a:r>
            <a:r>
              <a:rPr lang="en-US" sz="3600" dirty="0">
                <a:solidFill>
                  <a:srgbClr val="3333CC"/>
                </a:solidFill>
              </a:rPr>
              <a:t> </a:t>
            </a:r>
            <a:r>
              <a:rPr lang="en-US" sz="3600" dirty="0" err="1">
                <a:solidFill>
                  <a:srgbClr val="3333CC"/>
                </a:solidFill>
              </a:rPr>
              <a:t>loại</a:t>
            </a:r>
            <a:r>
              <a:rPr lang="en-US" sz="3600" dirty="0">
                <a:solidFill>
                  <a:srgbClr val="3333CC"/>
                </a:solidFill>
              </a:rPr>
              <a:t> </a:t>
            </a:r>
            <a:r>
              <a:rPr lang="en-US" sz="3600" dirty="0" err="1">
                <a:solidFill>
                  <a:srgbClr val="3333CC"/>
                </a:solidFill>
              </a:rPr>
              <a:t>là</a:t>
            </a:r>
            <a:r>
              <a:rPr lang="en-US" sz="3600" dirty="0">
                <a:solidFill>
                  <a:srgbClr val="3333CC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tính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khử</a:t>
            </a:r>
            <a:endParaRPr lang="en-US" sz="3600" dirty="0">
              <a:solidFill>
                <a:srgbClr val="FF0000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lang="en-US" sz="3600" dirty="0" smtClean="0">
                <a:solidFill>
                  <a:srgbClr val="3333CC"/>
                </a:solidFill>
              </a:rPr>
              <a:t>   </a:t>
            </a:r>
            <a:r>
              <a:rPr lang="en-US" sz="3600" dirty="0" err="1" smtClean="0">
                <a:solidFill>
                  <a:srgbClr val="3333CC"/>
                </a:solidFill>
              </a:rPr>
              <a:t>Tổng</a:t>
            </a:r>
            <a:r>
              <a:rPr lang="en-US" sz="3600" dirty="0" smtClean="0">
                <a:solidFill>
                  <a:srgbClr val="3333CC"/>
                </a:solidFill>
              </a:rPr>
              <a:t> </a:t>
            </a:r>
            <a:r>
              <a:rPr lang="en-US" sz="3600" dirty="0" err="1">
                <a:solidFill>
                  <a:srgbClr val="3333CC"/>
                </a:solidFill>
              </a:rPr>
              <a:t>quát</a:t>
            </a:r>
            <a:r>
              <a:rPr lang="en-US" sz="3600" dirty="0">
                <a:solidFill>
                  <a:srgbClr val="3333CC"/>
                </a:solidFill>
              </a:rPr>
              <a:t>: </a:t>
            </a:r>
            <a:r>
              <a:rPr lang="en-US" sz="3600" dirty="0">
                <a:solidFill>
                  <a:srgbClr val="FF0000"/>
                </a:solidFill>
              </a:rPr>
              <a:t>M </a:t>
            </a:r>
            <a:r>
              <a:rPr lang="en-US" sz="3600" dirty="0">
                <a:solidFill>
                  <a:srgbClr val="FF0000"/>
                </a:solidFill>
                <a:sym typeface="Wingdings" pitchFamily="2" charset="2"/>
              </a:rPr>
              <a:t> </a:t>
            </a:r>
            <a:r>
              <a:rPr lang="en-US" sz="3600" dirty="0" err="1">
                <a:solidFill>
                  <a:srgbClr val="FF0000"/>
                </a:solidFill>
                <a:sym typeface="Wingdings" pitchFamily="2" charset="2"/>
              </a:rPr>
              <a:t>M</a:t>
            </a:r>
            <a:r>
              <a:rPr lang="en-US" sz="3600" baseline="30000" dirty="0" err="1">
                <a:solidFill>
                  <a:srgbClr val="FF0000"/>
                </a:solidFill>
                <a:sym typeface="Wingdings" pitchFamily="2" charset="2"/>
              </a:rPr>
              <a:t>n</a:t>
            </a:r>
            <a:r>
              <a:rPr lang="en-US" sz="3600" baseline="30000" dirty="0">
                <a:solidFill>
                  <a:srgbClr val="FF0000"/>
                </a:solidFill>
                <a:sym typeface="Wingdings" pitchFamily="2" charset="2"/>
              </a:rPr>
              <a:t>+</a:t>
            </a:r>
            <a:r>
              <a:rPr lang="en-US" sz="3600" dirty="0">
                <a:solidFill>
                  <a:srgbClr val="FF0000"/>
                </a:solidFill>
                <a:sym typeface="Wingdings" pitchFamily="2" charset="2"/>
              </a:rPr>
              <a:t> + ne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14514" y="1480572"/>
            <a:ext cx="838608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i="0" dirty="0">
                <a:solidFill>
                  <a:srgbClr val="0000FF"/>
                </a:solidFill>
              </a:rPr>
              <a:t>2</a:t>
            </a:r>
            <a:r>
              <a:rPr lang="en-US" sz="2800" i="0" dirty="0" smtClean="0">
                <a:solidFill>
                  <a:srgbClr val="0000FF"/>
                </a:solidFill>
              </a:rPr>
              <a:t>.TÍNH </a:t>
            </a:r>
            <a:r>
              <a:rPr lang="en-US" sz="2800" i="0" dirty="0">
                <a:solidFill>
                  <a:srgbClr val="0000FF"/>
                </a:solidFill>
              </a:rPr>
              <a:t>CHẤT HÓA </a:t>
            </a:r>
            <a:r>
              <a:rPr lang="en-US" sz="2800" i="0" dirty="0" smtClean="0">
                <a:solidFill>
                  <a:srgbClr val="0000FF"/>
                </a:solidFill>
              </a:rPr>
              <a:t>HỌC CHUNG CỦA KIM LOẠI </a:t>
            </a:r>
            <a:endParaRPr lang="en-US" sz="2800" i="0" dirty="0">
              <a:solidFill>
                <a:srgbClr val="0000FF"/>
              </a:solidFill>
            </a:endParaRPr>
          </a:p>
        </p:txBody>
      </p:sp>
      <p:sp>
        <p:nvSpPr>
          <p:cNvPr id="6" name="WordArt 5"/>
          <p:cNvSpPr>
            <a:spLocks noChangeArrowheads="1" noChangeShapeType="1" noTextEdit="1"/>
          </p:cNvSpPr>
          <p:nvPr/>
        </p:nvSpPr>
        <p:spPr bwMode="auto">
          <a:xfrm>
            <a:off x="21092" y="152400"/>
            <a:ext cx="8934450" cy="990600"/>
          </a:xfrm>
          <a:prstGeom prst="rect">
            <a:avLst/>
          </a:prstGeom>
          <a:ln>
            <a:noFill/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 err="1" smtClean="0">
                <a:ln w="9525">
                  <a:noFill/>
                  <a:round/>
                  <a:headEnd/>
                  <a:tailEnd/>
                </a:ln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Bài</a:t>
            </a:r>
            <a:r>
              <a:rPr lang="en-US" sz="3600" b="1" kern="10" dirty="0" smtClean="0">
                <a:ln w="9525">
                  <a:noFill/>
                  <a:round/>
                  <a:headEnd/>
                  <a:tailEnd/>
                </a:ln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74.</a:t>
            </a:r>
            <a:r>
              <a:rPr lang="en-US" sz="3600" b="1" kern="10" dirty="0" smtClean="0">
                <a:ln w="9525">
                  <a:pattFill prst="pct90">
                    <a:fgClr>
                      <a:srgbClr val="FF0066"/>
                    </a:fgClr>
                    <a:bgClr>
                      <a:srgbClr val="FFFFFF"/>
                    </a:bgClr>
                  </a:pattFill>
                  <a:round/>
                  <a:headEnd/>
                  <a:tailEnd/>
                </a:ln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kern="10" dirty="0" smtClean="0">
                <a:ln w="9525">
                  <a:pattFill prst="pct90">
                    <a:fgClr>
                      <a:srgbClr val="FF0066"/>
                    </a:fgClr>
                    <a:bgClr>
                      <a:srgbClr val="FFFFFF"/>
                    </a:bgClr>
                  </a:patt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TÍNH CHẤT CỦA KIM LOẠI. </a:t>
            </a:r>
          </a:p>
          <a:p>
            <a:pPr algn="ctr"/>
            <a:r>
              <a:rPr lang="en-US" sz="3600" b="1" kern="10" dirty="0" smtClean="0">
                <a:ln w="9525">
                  <a:pattFill prst="pct90">
                    <a:fgClr>
                      <a:srgbClr val="FF0066"/>
                    </a:fgClr>
                    <a:bgClr>
                      <a:srgbClr val="FFFFFF"/>
                    </a:bgClr>
                  </a:patt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DÃY ĐIỆN HÓA CỦA KIM LOẠI </a:t>
            </a:r>
            <a:endParaRPr lang="en-US" sz="3600" b="1" kern="10" dirty="0">
              <a:ln w="9525">
                <a:noFill/>
                <a:round/>
                <a:headEnd/>
                <a:tailEnd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929725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ext Box 6"/>
          <p:cNvSpPr txBox="1">
            <a:spLocks noChangeArrowheads="1"/>
          </p:cNvSpPr>
          <p:nvPr/>
        </p:nvSpPr>
        <p:spPr bwMode="auto">
          <a:xfrm>
            <a:off x="42863" y="2270915"/>
            <a:ext cx="3019425" cy="1815882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rgbClr val="FF0000"/>
            </a:solidFill>
            <a:miter lim="800000"/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i="0" dirty="0">
                <a:solidFill>
                  <a:srgbClr val="000000"/>
                </a:solidFill>
              </a:rPr>
              <a:t>2</a:t>
            </a:r>
            <a:r>
              <a:rPr lang="en-US" sz="2800" i="0" dirty="0" smtClean="0">
                <a:solidFill>
                  <a:srgbClr val="000000"/>
                </a:solidFill>
              </a:rPr>
              <a:t>.TÍNH </a:t>
            </a:r>
            <a:r>
              <a:rPr lang="en-US" sz="2800" i="0" dirty="0">
                <a:solidFill>
                  <a:srgbClr val="000000"/>
                </a:solidFill>
              </a:rPr>
              <a:t>CHẤT HÓA </a:t>
            </a:r>
            <a:r>
              <a:rPr lang="en-US" sz="2800" i="0" dirty="0" smtClean="0">
                <a:solidFill>
                  <a:srgbClr val="000000"/>
                </a:solidFill>
              </a:rPr>
              <a:t>HỌC CHUNG CỦA KIM LOẠI</a:t>
            </a:r>
            <a:endParaRPr lang="en-US" sz="2800" i="0" dirty="0">
              <a:solidFill>
                <a:srgbClr val="000000"/>
              </a:solidFill>
            </a:endParaRPr>
          </a:p>
        </p:txBody>
      </p:sp>
      <p:sp>
        <p:nvSpPr>
          <p:cNvPr id="117769" name="Line 9"/>
          <p:cNvSpPr>
            <a:spLocks noChangeShapeType="1"/>
          </p:cNvSpPr>
          <p:nvPr/>
        </p:nvSpPr>
        <p:spPr bwMode="auto">
          <a:xfrm flipV="1">
            <a:off x="3048000" y="2514600"/>
            <a:ext cx="914400" cy="685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7770" name="Text Box 10"/>
          <p:cNvSpPr txBox="1">
            <a:spLocks noChangeArrowheads="1"/>
          </p:cNvSpPr>
          <p:nvPr/>
        </p:nvSpPr>
        <p:spPr bwMode="auto">
          <a:xfrm>
            <a:off x="4067175" y="1905000"/>
            <a:ext cx="5076825" cy="57943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 err="1"/>
              <a:t>Tác</a:t>
            </a:r>
            <a:r>
              <a:rPr lang="en-US" sz="3200" i="0" dirty="0"/>
              <a:t> </a:t>
            </a:r>
            <a:r>
              <a:rPr lang="en-US" sz="3200" i="0" dirty="0" err="1"/>
              <a:t>dụng</a:t>
            </a:r>
            <a:r>
              <a:rPr lang="en-US" sz="3200" i="0" dirty="0"/>
              <a:t> </a:t>
            </a:r>
            <a:r>
              <a:rPr lang="en-US" sz="3200" i="0" dirty="0" err="1"/>
              <a:t>với</a:t>
            </a:r>
            <a:r>
              <a:rPr lang="en-US" sz="3200" i="0" dirty="0"/>
              <a:t> phi </a:t>
            </a:r>
            <a:r>
              <a:rPr lang="en-US" sz="3200" i="0" dirty="0" err="1"/>
              <a:t>kim</a:t>
            </a:r>
            <a:endParaRPr lang="en-US" sz="3200" i="0" dirty="0"/>
          </a:p>
        </p:txBody>
      </p:sp>
      <p:sp>
        <p:nvSpPr>
          <p:cNvPr id="117771" name="Line 11"/>
          <p:cNvSpPr>
            <a:spLocks noChangeShapeType="1"/>
          </p:cNvSpPr>
          <p:nvPr/>
        </p:nvSpPr>
        <p:spPr bwMode="auto">
          <a:xfrm flipV="1">
            <a:off x="3048000" y="3048000"/>
            <a:ext cx="914400" cy="152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7772" name="Text Box 12"/>
          <p:cNvSpPr txBox="1">
            <a:spLocks noChangeArrowheads="1"/>
          </p:cNvSpPr>
          <p:nvPr/>
        </p:nvSpPr>
        <p:spPr bwMode="auto">
          <a:xfrm>
            <a:off x="4033838" y="2743200"/>
            <a:ext cx="5110162" cy="579438"/>
          </a:xfrm>
          <a:prstGeom prst="rect">
            <a:avLst/>
          </a:prstGeom>
          <a:solidFill>
            <a:srgbClr val="00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 err="1"/>
              <a:t>Tác</a:t>
            </a:r>
            <a:r>
              <a:rPr lang="en-US" sz="3200" i="0" dirty="0"/>
              <a:t> </a:t>
            </a:r>
            <a:r>
              <a:rPr lang="en-US" sz="3200" i="0" dirty="0" err="1"/>
              <a:t>dụng</a:t>
            </a:r>
            <a:r>
              <a:rPr lang="en-US" sz="3200" i="0" dirty="0"/>
              <a:t> </a:t>
            </a:r>
            <a:r>
              <a:rPr lang="en-US" sz="3200" i="0" dirty="0" err="1"/>
              <a:t>với</a:t>
            </a:r>
            <a:r>
              <a:rPr lang="en-US" sz="3200" i="0" dirty="0"/>
              <a:t> dung </a:t>
            </a:r>
            <a:r>
              <a:rPr lang="en-US" sz="3200" i="0" dirty="0" err="1"/>
              <a:t>dịch</a:t>
            </a:r>
            <a:r>
              <a:rPr lang="en-US" sz="3200" i="0" dirty="0"/>
              <a:t> </a:t>
            </a:r>
            <a:r>
              <a:rPr lang="en-US" sz="3200" i="0" dirty="0" err="1"/>
              <a:t>axit</a:t>
            </a:r>
            <a:endParaRPr lang="en-US" sz="3200" i="0" dirty="0"/>
          </a:p>
        </p:txBody>
      </p:sp>
      <p:sp>
        <p:nvSpPr>
          <p:cNvPr id="117773" name="Line 13"/>
          <p:cNvSpPr>
            <a:spLocks noChangeShapeType="1"/>
          </p:cNvSpPr>
          <p:nvPr/>
        </p:nvSpPr>
        <p:spPr bwMode="auto">
          <a:xfrm>
            <a:off x="3062288" y="3186113"/>
            <a:ext cx="838200" cy="533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7774" name="Text Box 14"/>
          <p:cNvSpPr txBox="1">
            <a:spLocks noChangeArrowheads="1"/>
          </p:cNvSpPr>
          <p:nvPr/>
        </p:nvSpPr>
        <p:spPr bwMode="auto">
          <a:xfrm>
            <a:off x="4029075" y="3581400"/>
            <a:ext cx="5114925" cy="519113"/>
          </a:xfrm>
          <a:prstGeom prst="rect">
            <a:avLst/>
          </a:prstGeom>
          <a:solidFill>
            <a:srgbClr val="00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i="0" dirty="0" err="1"/>
              <a:t>Tác</a:t>
            </a:r>
            <a:r>
              <a:rPr lang="en-US" sz="2800" i="0" dirty="0"/>
              <a:t> </a:t>
            </a:r>
            <a:r>
              <a:rPr lang="en-US" sz="2800" i="0" dirty="0" err="1"/>
              <a:t>dụng</a:t>
            </a:r>
            <a:r>
              <a:rPr lang="en-US" sz="2800" i="0" dirty="0"/>
              <a:t> </a:t>
            </a:r>
            <a:r>
              <a:rPr lang="en-US" sz="2800" i="0" dirty="0" err="1"/>
              <a:t>với</a:t>
            </a:r>
            <a:r>
              <a:rPr lang="en-US" sz="2800" i="0" dirty="0"/>
              <a:t> </a:t>
            </a:r>
            <a:r>
              <a:rPr lang="en-US" sz="2800" i="0" dirty="0" err="1"/>
              <a:t>nước</a:t>
            </a:r>
            <a:endParaRPr lang="en-US" sz="2800" i="0" dirty="0"/>
          </a:p>
        </p:txBody>
      </p:sp>
      <p:sp>
        <p:nvSpPr>
          <p:cNvPr id="117775" name="Line 15"/>
          <p:cNvSpPr>
            <a:spLocks noChangeShapeType="1"/>
          </p:cNvSpPr>
          <p:nvPr/>
        </p:nvSpPr>
        <p:spPr bwMode="auto">
          <a:xfrm>
            <a:off x="3076575" y="3186113"/>
            <a:ext cx="762000" cy="1295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7776" name="Text Box 16"/>
          <p:cNvSpPr txBox="1">
            <a:spLocks noChangeArrowheads="1"/>
          </p:cNvSpPr>
          <p:nvPr/>
        </p:nvSpPr>
        <p:spPr bwMode="auto">
          <a:xfrm>
            <a:off x="3962400" y="4419600"/>
            <a:ext cx="5181600" cy="553998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000" i="0"/>
              <a:t>Tác dụng với dung dịch muối</a:t>
            </a:r>
          </a:p>
        </p:txBody>
      </p:sp>
      <p:sp>
        <p:nvSpPr>
          <p:cNvPr id="15" name="WordArt 5"/>
          <p:cNvSpPr>
            <a:spLocks noChangeArrowheads="1" noChangeShapeType="1" noTextEdit="1"/>
          </p:cNvSpPr>
          <p:nvPr/>
        </p:nvSpPr>
        <p:spPr bwMode="auto">
          <a:xfrm>
            <a:off x="21092" y="152400"/>
            <a:ext cx="8934450" cy="990600"/>
          </a:xfrm>
          <a:prstGeom prst="rect">
            <a:avLst/>
          </a:prstGeom>
          <a:ln>
            <a:noFill/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 err="1" smtClean="0">
                <a:ln w="9525">
                  <a:noFill/>
                  <a:round/>
                  <a:headEnd/>
                  <a:tailEnd/>
                </a:ln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Bài</a:t>
            </a:r>
            <a:r>
              <a:rPr lang="en-US" sz="3600" b="1" kern="10" dirty="0" smtClean="0">
                <a:ln w="9525">
                  <a:noFill/>
                  <a:round/>
                  <a:headEnd/>
                  <a:tailEnd/>
                </a:ln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74.</a:t>
            </a:r>
            <a:r>
              <a:rPr lang="en-US" sz="3600" b="1" kern="10" dirty="0" smtClean="0">
                <a:ln w="9525">
                  <a:pattFill prst="pct90">
                    <a:fgClr>
                      <a:srgbClr val="FF0066"/>
                    </a:fgClr>
                    <a:bgClr>
                      <a:srgbClr val="FFFFFF"/>
                    </a:bgClr>
                  </a:pattFill>
                  <a:round/>
                  <a:headEnd/>
                  <a:tailEnd/>
                </a:ln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kern="10" dirty="0" smtClean="0">
                <a:ln w="9525">
                  <a:pattFill prst="pct90">
                    <a:fgClr>
                      <a:srgbClr val="FF0066"/>
                    </a:fgClr>
                    <a:bgClr>
                      <a:srgbClr val="FFFFFF"/>
                    </a:bgClr>
                  </a:patt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TÍNH CHẤT CỦA KIM LOẠI. </a:t>
            </a:r>
          </a:p>
          <a:p>
            <a:pPr algn="ctr"/>
            <a:r>
              <a:rPr lang="en-US" sz="3600" b="1" kern="10" dirty="0" smtClean="0">
                <a:ln w="9525">
                  <a:pattFill prst="pct90">
                    <a:fgClr>
                      <a:srgbClr val="FF0066"/>
                    </a:fgClr>
                    <a:bgClr>
                      <a:srgbClr val="FFFFFF"/>
                    </a:bgClr>
                  </a:patt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DÃY ĐIỆN HÓA CỦA KIM LOẠI </a:t>
            </a:r>
            <a:endParaRPr lang="en-US" sz="3600" b="1" kern="10" dirty="0">
              <a:ln w="9525">
                <a:noFill/>
                <a:round/>
                <a:headEnd/>
                <a:tailEnd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537335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457200" y="1295400"/>
            <a:ext cx="2584450" cy="585788"/>
            <a:chOff x="1252" y="1505"/>
            <a:chExt cx="1628" cy="369"/>
          </a:xfrm>
        </p:grpSpPr>
        <p:sp>
          <p:nvSpPr>
            <p:cNvPr id="13354" name="Text Box 6">
              <a:hlinkClick r:id="rId3" action="ppaction://hlinkfile"/>
            </p:cNvPr>
            <p:cNvSpPr txBox="1">
              <a:spLocks noChangeArrowheads="1"/>
            </p:cNvSpPr>
            <p:nvPr/>
          </p:nvSpPr>
          <p:spPr bwMode="auto">
            <a:xfrm>
              <a:off x="1252" y="1509"/>
              <a:ext cx="1229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3200" b="0" i="0">
                  <a:solidFill>
                    <a:srgbClr val="3333CC"/>
                  </a:solidFill>
                  <a:latin typeface=".VnTime" pitchFamily="34" charset="0"/>
                </a:rPr>
                <a:t>Fe  +   Cl</a:t>
              </a:r>
              <a:r>
                <a:rPr lang="en-US" sz="3200" b="0" i="0" baseline="-25000">
                  <a:solidFill>
                    <a:srgbClr val="3333CC"/>
                  </a:solidFill>
                  <a:latin typeface=".VnTime" pitchFamily="34" charset="0"/>
                </a:rPr>
                <a:t>2</a:t>
              </a:r>
              <a:r>
                <a:rPr lang="en-US" sz="2800" b="0" i="0" baseline="-25000">
                  <a:solidFill>
                    <a:srgbClr val="3333CC"/>
                  </a:solidFill>
                  <a:latin typeface=".VnTime" pitchFamily="34" charset="0"/>
                </a:rPr>
                <a:t>  </a:t>
              </a:r>
              <a:endParaRPr lang="en-US" sz="2800" b="0" i="0">
                <a:solidFill>
                  <a:srgbClr val="3333CC"/>
                </a:solidFill>
                <a:latin typeface=".VnTime" pitchFamily="34" charset="0"/>
              </a:endParaRPr>
            </a:p>
          </p:txBody>
        </p:sp>
        <p:grpSp>
          <p:nvGrpSpPr>
            <p:cNvPr id="13355" name="Group 7"/>
            <p:cNvGrpSpPr>
              <a:grpSpLocks/>
            </p:cNvGrpSpPr>
            <p:nvPr/>
          </p:nvGrpSpPr>
          <p:grpSpPr bwMode="auto">
            <a:xfrm>
              <a:off x="2544" y="1505"/>
              <a:ext cx="336" cy="231"/>
              <a:chOff x="1584" y="2529"/>
              <a:chExt cx="336" cy="231"/>
            </a:xfrm>
          </p:grpSpPr>
          <p:sp>
            <p:nvSpPr>
              <p:cNvPr id="13356" name="Line 8"/>
              <p:cNvSpPr>
                <a:spLocks noChangeShapeType="1"/>
              </p:cNvSpPr>
              <p:nvPr/>
            </p:nvSpPr>
            <p:spPr bwMode="auto">
              <a:xfrm>
                <a:off x="1584" y="2728"/>
                <a:ext cx="3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357" name="Text Box 9"/>
              <p:cNvSpPr txBox="1">
                <a:spLocks noChangeArrowheads="1"/>
              </p:cNvSpPr>
              <p:nvPr/>
            </p:nvSpPr>
            <p:spPr bwMode="auto">
              <a:xfrm>
                <a:off x="1664" y="2529"/>
                <a:ext cx="20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sz="1800" b="0" i="0">
                    <a:solidFill>
                      <a:srgbClr val="3333CC"/>
                    </a:solidFill>
                    <a:latin typeface=".VnTime" pitchFamily="34" charset="0"/>
                  </a:rPr>
                  <a:t>t</a:t>
                </a:r>
                <a:r>
                  <a:rPr lang="en-US" sz="1800" b="0" i="0" baseline="30000">
                    <a:solidFill>
                      <a:srgbClr val="3333CC"/>
                    </a:solidFill>
                    <a:latin typeface=".VnTime" pitchFamily="34" charset="0"/>
                  </a:rPr>
                  <a:t>o</a:t>
                </a:r>
                <a:endParaRPr lang="en-US" sz="1800" b="0" i="0">
                  <a:solidFill>
                    <a:srgbClr val="3333CC"/>
                  </a:solidFill>
                  <a:latin typeface=".VnTime" pitchFamily="34" charset="0"/>
                </a:endParaRPr>
              </a:p>
            </p:txBody>
          </p:sp>
        </p:grpSp>
      </p:grpSp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3429000" y="1295400"/>
            <a:ext cx="10937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b="0" i="0">
                <a:solidFill>
                  <a:srgbClr val="3333CC"/>
                </a:solidFill>
                <a:latin typeface=".VnTime" pitchFamily="34" charset="0"/>
              </a:rPr>
              <a:t>FeCl</a:t>
            </a:r>
            <a:r>
              <a:rPr lang="en-US" sz="3200" b="0" i="0" baseline="-25000">
                <a:solidFill>
                  <a:srgbClr val="3333CC"/>
                </a:solidFill>
                <a:latin typeface=".VnTime" pitchFamily="34" charset="0"/>
              </a:rPr>
              <a:t>3</a:t>
            </a:r>
            <a:endParaRPr lang="en-US" sz="3200" b="0" i="0">
              <a:solidFill>
                <a:srgbClr val="3333CC"/>
              </a:solidFill>
              <a:latin typeface=".VnTime" pitchFamily="34" charset="0"/>
            </a:endParaRPr>
          </a:p>
        </p:txBody>
      </p:sp>
      <p:sp>
        <p:nvSpPr>
          <p:cNvPr id="75787" name="Text Box 11"/>
          <p:cNvSpPr txBox="1">
            <a:spLocks noChangeArrowheads="1"/>
          </p:cNvSpPr>
          <p:nvPr/>
        </p:nvSpPr>
        <p:spPr bwMode="auto">
          <a:xfrm>
            <a:off x="533400" y="1143000"/>
            <a:ext cx="37766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 b="0" i="0">
                <a:latin typeface=".VnTime" pitchFamily="34" charset="0"/>
              </a:rPr>
              <a:t>0                 0                         +3   -1</a:t>
            </a:r>
          </a:p>
        </p:txBody>
      </p:sp>
      <p:sp>
        <p:nvSpPr>
          <p:cNvPr id="75788" name="Text Box 12">
            <a:hlinkClick r:id="rId3" action="ppaction://hlinkfile"/>
          </p:cNvPr>
          <p:cNvSpPr txBox="1">
            <a:spLocks noChangeArrowheads="1"/>
          </p:cNvSpPr>
          <p:nvPr/>
        </p:nvSpPr>
        <p:spPr bwMode="auto">
          <a:xfrm>
            <a:off x="0" y="1295400"/>
            <a:ext cx="36385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b="0" i="0" dirty="0">
                <a:solidFill>
                  <a:srgbClr val="3333CC"/>
                </a:solidFill>
                <a:latin typeface=".VnTime" pitchFamily="34" charset="0"/>
              </a:rPr>
              <a:t>  2          3                2</a:t>
            </a:r>
          </a:p>
        </p:txBody>
      </p:sp>
      <p:sp>
        <p:nvSpPr>
          <p:cNvPr id="13318" name="AutoShape 14"/>
          <p:cNvSpPr>
            <a:spLocks noChangeArrowheads="1"/>
          </p:cNvSpPr>
          <p:nvPr/>
        </p:nvSpPr>
        <p:spPr bwMode="auto">
          <a:xfrm>
            <a:off x="0" y="0"/>
            <a:ext cx="5867400" cy="914400"/>
          </a:xfrm>
          <a:prstGeom prst="horizontalScroll">
            <a:avLst>
              <a:gd name="adj" fmla="val 12500"/>
            </a:avLst>
          </a:prstGeom>
          <a:solidFill>
            <a:schemeClr val="accent6">
              <a:lumMod val="75000"/>
            </a:scheme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600" u="sng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2.1.Tác </a:t>
            </a:r>
            <a:r>
              <a:rPr lang="en-US" sz="3600" u="sng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3600" u="sng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u="sng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3600" u="sng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phi </a:t>
            </a:r>
            <a:r>
              <a:rPr lang="en-US" sz="3600" u="sng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kim</a:t>
            </a:r>
            <a:endParaRPr lang="en-US" sz="3600" u="sng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5797" name="Text Box 21"/>
          <p:cNvSpPr txBox="1">
            <a:spLocks noChangeArrowheads="1"/>
          </p:cNvSpPr>
          <p:nvPr/>
        </p:nvSpPr>
        <p:spPr bwMode="auto">
          <a:xfrm>
            <a:off x="117021" y="818217"/>
            <a:ext cx="40398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2.1.1. </a:t>
            </a:r>
            <a:r>
              <a:rPr lang="en-US" sz="280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clo</a:t>
            </a:r>
            <a:endParaRPr lang="en-US" sz="28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5798" name="Text Box 22"/>
          <p:cNvSpPr txBox="1">
            <a:spLocks noChangeArrowheads="1"/>
          </p:cNvSpPr>
          <p:nvPr/>
        </p:nvSpPr>
        <p:spPr bwMode="auto">
          <a:xfrm>
            <a:off x="5443538" y="809625"/>
            <a:ext cx="3429000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 err="1">
                <a:solidFill>
                  <a:srgbClr val="002060"/>
                </a:solidFill>
              </a:rPr>
              <a:t>Thí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nghiệm</a:t>
            </a:r>
            <a:r>
              <a:rPr lang="en-US" sz="2800" dirty="0">
                <a:solidFill>
                  <a:srgbClr val="002060"/>
                </a:solidFill>
              </a:rPr>
              <a:t> 1:</a:t>
            </a:r>
          </a:p>
          <a:p>
            <a:pPr eaLnBrk="1" hangingPunct="1">
              <a:spcBef>
                <a:spcPct val="50000"/>
              </a:spcBef>
            </a:pPr>
            <a:r>
              <a:rPr lang="en-US" sz="2800" dirty="0" err="1">
                <a:solidFill>
                  <a:srgbClr val="002060"/>
                </a:solidFill>
              </a:rPr>
              <a:t>Hiện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tượng</a:t>
            </a:r>
            <a:r>
              <a:rPr lang="en-US" sz="2800" dirty="0">
                <a:solidFill>
                  <a:srgbClr val="002060"/>
                </a:solidFill>
              </a:rPr>
              <a:t>: Fe </a:t>
            </a:r>
            <a:r>
              <a:rPr lang="en-US" sz="2800" dirty="0" err="1">
                <a:solidFill>
                  <a:srgbClr val="002060"/>
                </a:solidFill>
              </a:rPr>
              <a:t>cháy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trong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khí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clo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tạo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ra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khói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màu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đỏ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nâu</a:t>
            </a:r>
            <a:r>
              <a:rPr lang="en-US" sz="2800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75801" name="Text Box 25"/>
          <p:cNvSpPr txBox="1">
            <a:spLocks noChangeArrowheads="1"/>
          </p:cNvSpPr>
          <p:nvPr/>
        </p:nvSpPr>
        <p:spPr bwMode="auto">
          <a:xfrm>
            <a:off x="5486400" y="2209800"/>
            <a:ext cx="3505200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 err="1">
                <a:solidFill>
                  <a:srgbClr val="002060"/>
                </a:solidFill>
              </a:rPr>
              <a:t>Thí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nghiệm</a:t>
            </a:r>
            <a:r>
              <a:rPr lang="en-US" sz="2800" dirty="0">
                <a:solidFill>
                  <a:srgbClr val="002060"/>
                </a:solidFill>
              </a:rPr>
              <a:t> 2:</a:t>
            </a:r>
          </a:p>
          <a:p>
            <a:pPr eaLnBrk="1" hangingPunct="1">
              <a:spcBef>
                <a:spcPct val="50000"/>
              </a:spcBef>
            </a:pPr>
            <a:r>
              <a:rPr lang="en-US" sz="2800" dirty="0" err="1">
                <a:solidFill>
                  <a:srgbClr val="002060"/>
                </a:solidFill>
              </a:rPr>
              <a:t>Hiện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tượng</a:t>
            </a:r>
            <a:r>
              <a:rPr lang="en-US" sz="2800" dirty="0">
                <a:solidFill>
                  <a:srgbClr val="002060"/>
                </a:solidFill>
              </a:rPr>
              <a:t>: Al </a:t>
            </a:r>
            <a:r>
              <a:rPr lang="en-US" sz="2800" dirty="0" err="1">
                <a:solidFill>
                  <a:srgbClr val="002060"/>
                </a:solidFill>
              </a:rPr>
              <a:t>cháy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sáng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trong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không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khí</a:t>
            </a:r>
            <a:r>
              <a:rPr lang="en-US" sz="2800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75802" name="Text Box 26"/>
          <p:cNvSpPr txBox="1">
            <a:spLocks noChangeArrowheads="1"/>
          </p:cNvSpPr>
          <p:nvPr/>
        </p:nvSpPr>
        <p:spPr bwMode="auto">
          <a:xfrm>
            <a:off x="3276600" y="2832100"/>
            <a:ext cx="10366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b="0" i="0">
                <a:solidFill>
                  <a:srgbClr val="3333CC"/>
                </a:solidFill>
                <a:latin typeface=".VnTime" pitchFamily="34" charset="0"/>
              </a:rPr>
              <a:t>Al</a:t>
            </a:r>
            <a:r>
              <a:rPr lang="en-US" sz="2800" b="0" i="0" baseline="-25000">
                <a:solidFill>
                  <a:srgbClr val="3333CC"/>
                </a:solidFill>
                <a:latin typeface=".VnTime" pitchFamily="34" charset="0"/>
              </a:rPr>
              <a:t>2</a:t>
            </a:r>
            <a:r>
              <a:rPr lang="en-US" sz="2800" b="0" i="0">
                <a:solidFill>
                  <a:srgbClr val="3333CC"/>
                </a:solidFill>
                <a:latin typeface=".VnTime" pitchFamily="34" charset="0"/>
              </a:rPr>
              <a:t>O</a:t>
            </a:r>
            <a:r>
              <a:rPr lang="en-US" sz="2800" b="0" i="0" baseline="-25000">
                <a:solidFill>
                  <a:srgbClr val="3333CC"/>
                </a:solidFill>
                <a:latin typeface=".VnTime" pitchFamily="34" charset="0"/>
              </a:rPr>
              <a:t>3</a:t>
            </a:r>
            <a:endParaRPr lang="en-US" sz="2800" b="0" i="0">
              <a:solidFill>
                <a:srgbClr val="3333CC"/>
              </a:solidFill>
              <a:latin typeface=".VnTime" pitchFamily="34" charset="0"/>
            </a:endParaRPr>
          </a:p>
        </p:txBody>
      </p:sp>
      <p:sp>
        <p:nvSpPr>
          <p:cNvPr id="75803" name="Text Box 27"/>
          <p:cNvSpPr txBox="1">
            <a:spLocks noChangeArrowheads="1"/>
          </p:cNvSpPr>
          <p:nvPr/>
        </p:nvSpPr>
        <p:spPr bwMode="auto">
          <a:xfrm>
            <a:off x="152400" y="2844800"/>
            <a:ext cx="32956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b="0" i="0">
                <a:solidFill>
                  <a:srgbClr val="3333CC"/>
                </a:solidFill>
                <a:latin typeface=".VnTime" pitchFamily="34" charset="0"/>
              </a:rPr>
              <a:t>4           3                  2</a:t>
            </a:r>
          </a:p>
        </p:txBody>
      </p:sp>
      <p:sp>
        <p:nvSpPr>
          <p:cNvPr id="75804" name="Text Box 28"/>
          <p:cNvSpPr txBox="1">
            <a:spLocks noChangeArrowheads="1"/>
          </p:cNvSpPr>
          <p:nvPr/>
        </p:nvSpPr>
        <p:spPr bwMode="auto">
          <a:xfrm>
            <a:off x="457200" y="2667000"/>
            <a:ext cx="37766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 b="0" i="0">
                <a:solidFill>
                  <a:srgbClr val="3333CC"/>
                </a:solidFill>
                <a:latin typeface=".VnTime" pitchFamily="34" charset="0"/>
              </a:rPr>
              <a:t>0               0                          +3   -2 </a:t>
            </a:r>
          </a:p>
        </p:txBody>
      </p:sp>
      <p:grpSp>
        <p:nvGrpSpPr>
          <p:cNvPr id="4" name="Group 30"/>
          <p:cNvGrpSpPr>
            <a:grpSpLocks/>
          </p:cNvGrpSpPr>
          <p:nvPr/>
        </p:nvGrpSpPr>
        <p:grpSpPr bwMode="auto">
          <a:xfrm>
            <a:off x="304800" y="2819400"/>
            <a:ext cx="2514600" cy="519113"/>
            <a:chOff x="1104" y="1209"/>
            <a:chExt cx="1584" cy="327"/>
          </a:xfrm>
        </p:grpSpPr>
        <p:sp>
          <p:nvSpPr>
            <p:cNvPr id="13350" name="Text Box 31"/>
            <p:cNvSpPr txBox="1">
              <a:spLocks noChangeArrowheads="1"/>
            </p:cNvSpPr>
            <p:nvPr/>
          </p:nvSpPr>
          <p:spPr bwMode="auto">
            <a:xfrm>
              <a:off x="1104" y="1209"/>
              <a:ext cx="1095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800" b="0" i="0">
                  <a:solidFill>
                    <a:srgbClr val="3333CC"/>
                  </a:solidFill>
                  <a:latin typeface=".VnTime" pitchFamily="34" charset="0"/>
                </a:rPr>
                <a:t>Al  +     O</a:t>
              </a:r>
              <a:r>
                <a:rPr lang="en-US" sz="2800" b="0" i="0" baseline="-25000">
                  <a:solidFill>
                    <a:srgbClr val="3333CC"/>
                  </a:solidFill>
                  <a:latin typeface=".VnTime" pitchFamily="34" charset="0"/>
                </a:rPr>
                <a:t>2</a:t>
              </a:r>
              <a:endParaRPr lang="en-US" sz="2800" b="0" i="0">
                <a:solidFill>
                  <a:srgbClr val="3333CC"/>
                </a:solidFill>
                <a:latin typeface=".VnTime" pitchFamily="34" charset="0"/>
              </a:endParaRPr>
            </a:p>
          </p:txBody>
        </p:sp>
        <p:grpSp>
          <p:nvGrpSpPr>
            <p:cNvPr id="13351" name="Group 32"/>
            <p:cNvGrpSpPr>
              <a:grpSpLocks/>
            </p:cNvGrpSpPr>
            <p:nvPr/>
          </p:nvGrpSpPr>
          <p:grpSpPr bwMode="auto">
            <a:xfrm>
              <a:off x="2352" y="1214"/>
              <a:ext cx="336" cy="231"/>
              <a:chOff x="1584" y="2529"/>
              <a:chExt cx="336" cy="231"/>
            </a:xfrm>
          </p:grpSpPr>
          <p:sp>
            <p:nvSpPr>
              <p:cNvPr id="13352" name="Line 33"/>
              <p:cNvSpPr>
                <a:spLocks noChangeShapeType="1"/>
              </p:cNvSpPr>
              <p:nvPr/>
            </p:nvSpPr>
            <p:spPr bwMode="auto">
              <a:xfrm>
                <a:off x="1584" y="2728"/>
                <a:ext cx="3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353" name="Text Box 34"/>
              <p:cNvSpPr txBox="1">
                <a:spLocks noChangeArrowheads="1"/>
              </p:cNvSpPr>
              <p:nvPr/>
            </p:nvSpPr>
            <p:spPr bwMode="auto">
              <a:xfrm>
                <a:off x="1664" y="2529"/>
                <a:ext cx="20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sz="1800" b="0" i="0">
                    <a:latin typeface=".VnTime" pitchFamily="34" charset="0"/>
                  </a:rPr>
                  <a:t>t</a:t>
                </a:r>
                <a:r>
                  <a:rPr lang="en-US" sz="1800" b="0" i="0" baseline="30000">
                    <a:latin typeface=".VnTime" pitchFamily="34" charset="0"/>
                  </a:rPr>
                  <a:t>o</a:t>
                </a:r>
                <a:endParaRPr lang="en-US" sz="1800" b="0" i="0">
                  <a:latin typeface=".VnTime" pitchFamily="34" charset="0"/>
                </a:endParaRPr>
              </a:p>
            </p:txBody>
          </p:sp>
        </p:grpSp>
      </p:grpSp>
      <p:sp>
        <p:nvSpPr>
          <p:cNvPr id="75813" name="Text Box 37"/>
          <p:cNvSpPr txBox="1">
            <a:spLocks noChangeArrowheads="1"/>
          </p:cNvSpPr>
          <p:nvPr/>
        </p:nvSpPr>
        <p:spPr bwMode="auto">
          <a:xfrm>
            <a:off x="0" y="3352800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>
                <a:solidFill>
                  <a:srgbClr val="FF0000"/>
                </a:solidFill>
              </a:rPr>
              <a:t>Chất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khử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5814" name="Text Box 38"/>
          <p:cNvSpPr txBox="1">
            <a:spLocks noChangeArrowheads="1"/>
          </p:cNvSpPr>
          <p:nvPr/>
        </p:nvSpPr>
        <p:spPr bwMode="auto">
          <a:xfrm>
            <a:off x="0" y="1752600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>
                <a:solidFill>
                  <a:srgbClr val="FF0000"/>
                </a:solidFill>
              </a:rPr>
              <a:t>Chất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khử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5821" name="Text Box 45"/>
          <p:cNvSpPr txBox="1">
            <a:spLocks noChangeArrowheads="1"/>
          </p:cNvSpPr>
          <p:nvPr/>
        </p:nvSpPr>
        <p:spPr bwMode="auto">
          <a:xfrm>
            <a:off x="0" y="5029200"/>
            <a:ext cx="1447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>
                <a:solidFill>
                  <a:srgbClr val="FF0000"/>
                </a:solidFill>
              </a:rPr>
              <a:t>Chất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khử</a:t>
            </a:r>
            <a:endParaRPr lang="en-US" dirty="0">
              <a:solidFill>
                <a:srgbClr val="FF0000"/>
              </a:solidFill>
            </a:endParaRPr>
          </a:p>
        </p:txBody>
      </p:sp>
      <p:grpSp>
        <p:nvGrpSpPr>
          <p:cNvPr id="6" name="Group 46"/>
          <p:cNvGrpSpPr>
            <a:grpSpLocks/>
          </p:cNvGrpSpPr>
          <p:nvPr/>
        </p:nvGrpSpPr>
        <p:grpSpPr bwMode="auto">
          <a:xfrm>
            <a:off x="533400" y="5334000"/>
            <a:ext cx="3797300" cy="844550"/>
            <a:chOff x="1008" y="1536"/>
            <a:chExt cx="2392" cy="532"/>
          </a:xfrm>
        </p:grpSpPr>
        <p:sp>
          <p:nvSpPr>
            <p:cNvPr id="13342" name="Text Box 47"/>
            <p:cNvSpPr txBox="1">
              <a:spLocks noChangeArrowheads="1"/>
            </p:cNvSpPr>
            <p:nvPr/>
          </p:nvSpPr>
          <p:spPr bwMode="auto">
            <a:xfrm>
              <a:off x="2900" y="1727"/>
              <a:ext cx="49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800" b="0" i="0" dirty="0" err="1">
                  <a:latin typeface=".VnTime" pitchFamily="34" charset="0"/>
                </a:rPr>
                <a:t>HgS</a:t>
              </a:r>
              <a:endParaRPr lang="en-US" sz="2800" b="0" i="0" dirty="0">
                <a:latin typeface=".VnTime" pitchFamily="34" charset="0"/>
              </a:endParaRPr>
            </a:p>
          </p:txBody>
        </p:sp>
        <p:grpSp>
          <p:nvGrpSpPr>
            <p:cNvPr id="13343" name="Group 48"/>
            <p:cNvGrpSpPr>
              <a:grpSpLocks/>
            </p:cNvGrpSpPr>
            <p:nvPr/>
          </p:nvGrpSpPr>
          <p:grpSpPr bwMode="auto">
            <a:xfrm>
              <a:off x="1008" y="1536"/>
              <a:ext cx="2392" cy="532"/>
              <a:chOff x="960" y="1292"/>
              <a:chExt cx="2392" cy="532"/>
            </a:xfrm>
          </p:grpSpPr>
          <p:grpSp>
            <p:nvGrpSpPr>
              <p:cNvPr id="13344" name="Group 49"/>
              <p:cNvGrpSpPr>
                <a:grpSpLocks/>
              </p:cNvGrpSpPr>
              <p:nvPr/>
            </p:nvGrpSpPr>
            <p:grpSpPr bwMode="auto">
              <a:xfrm>
                <a:off x="960" y="1425"/>
                <a:ext cx="1728" cy="399"/>
                <a:chOff x="960" y="2948"/>
                <a:chExt cx="1728" cy="399"/>
              </a:xfrm>
            </p:grpSpPr>
            <p:sp>
              <p:nvSpPr>
                <p:cNvPr id="13346" name="Text Box 50"/>
                <p:cNvSpPr txBox="1">
                  <a:spLocks noChangeArrowheads="1"/>
                </p:cNvSpPr>
                <p:nvPr/>
              </p:nvSpPr>
              <p:spPr bwMode="auto">
                <a:xfrm>
                  <a:off x="960" y="2982"/>
                  <a:ext cx="954" cy="3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r>
                    <a:rPr lang="en-US" sz="3200" b="0" i="0" dirty="0">
                      <a:latin typeface=".VnTime" pitchFamily="34" charset="0"/>
                    </a:rPr>
                    <a:t>Hg  +  S</a:t>
                  </a:r>
                </a:p>
              </p:txBody>
            </p:sp>
            <p:grpSp>
              <p:nvGrpSpPr>
                <p:cNvPr id="13347" name="Group 51"/>
                <p:cNvGrpSpPr>
                  <a:grpSpLocks/>
                </p:cNvGrpSpPr>
                <p:nvPr/>
              </p:nvGrpSpPr>
              <p:grpSpPr bwMode="auto">
                <a:xfrm>
                  <a:off x="2160" y="2948"/>
                  <a:ext cx="528" cy="233"/>
                  <a:chOff x="2160" y="2948"/>
                  <a:chExt cx="528" cy="233"/>
                </a:xfrm>
              </p:grpSpPr>
              <p:sp>
                <p:nvSpPr>
                  <p:cNvPr id="13348" name="Text Box 5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214" y="2948"/>
                    <a:ext cx="265" cy="23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 sz="2400" b="1" i="1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1pPr>
                    <a:lvl2pPr marL="742950" indent="-285750" eaLnBrk="0" hangingPunct="0">
                      <a:defRPr sz="2400" b="1" i="1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2pPr>
                    <a:lvl3pPr marL="1143000" indent="-228600" eaLnBrk="0" hangingPunct="0">
                      <a:defRPr sz="2400" b="1" i="1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3pPr>
                    <a:lvl4pPr marL="1600200" indent="-228600" eaLnBrk="0" hangingPunct="0">
                      <a:defRPr sz="2400" b="1" i="1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4pPr>
                    <a:lvl5pPr marL="2057400" indent="-228600" eaLnBrk="0" hangingPunct="0">
                      <a:defRPr sz="2400" b="1" i="1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 b="1" i="1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 b="1" i="1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 b="1" i="1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 b="1" i="1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9pPr>
                  </a:lstStyle>
                  <a:p>
                    <a:r>
                      <a:rPr lang="en-US" sz="1800" b="0" i="0" dirty="0">
                        <a:latin typeface=".VnTime" pitchFamily="34" charset="0"/>
                      </a:rPr>
                      <a:t>t</a:t>
                    </a:r>
                    <a:r>
                      <a:rPr lang="en-US" sz="1800" b="0" i="0" baseline="30000" dirty="0">
                        <a:latin typeface=".VnTime" pitchFamily="34" charset="0"/>
                      </a:rPr>
                      <a:t>o </a:t>
                    </a:r>
                    <a:r>
                      <a:rPr lang="en-US" sz="1800" b="0" i="0" dirty="0" smtClean="0">
                        <a:latin typeface=".VnTime" pitchFamily="34" charset="0"/>
                      </a:rPr>
                      <a:t> </a:t>
                    </a:r>
                    <a:endParaRPr lang="en-US" sz="1800" b="0" i="0" dirty="0">
                      <a:latin typeface=".VnTime" pitchFamily="34" charset="0"/>
                    </a:endParaRPr>
                  </a:p>
                </p:txBody>
              </p:sp>
              <p:sp>
                <p:nvSpPr>
                  <p:cNvPr id="13349" name="Line 53"/>
                  <p:cNvSpPr>
                    <a:spLocks noChangeShapeType="1"/>
                  </p:cNvSpPr>
                  <p:nvPr/>
                </p:nvSpPr>
                <p:spPr bwMode="auto">
                  <a:xfrm>
                    <a:off x="2160" y="3168"/>
                    <a:ext cx="528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13345" name="Text Box 54"/>
              <p:cNvSpPr txBox="1">
                <a:spLocks noChangeArrowheads="1"/>
              </p:cNvSpPr>
              <p:nvPr/>
            </p:nvSpPr>
            <p:spPr bwMode="auto">
              <a:xfrm>
                <a:off x="1093" y="1292"/>
                <a:ext cx="225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sz="2000" b="0" i="0" dirty="0">
                    <a:latin typeface=".VnTime" pitchFamily="34" charset="0"/>
                  </a:rPr>
                  <a:t>0             0                           +2  -2</a:t>
                </a:r>
              </a:p>
            </p:txBody>
          </p:sp>
        </p:grpSp>
      </p:grpSp>
      <p:sp>
        <p:nvSpPr>
          <p:cNvPr id="75833" name="Text Box 57"/>
          <p:cNvSpPr txBox="1">
            <a:spLocks noChangeArrowheads="1"/>
          </p:cNvSpPr>
          <p:nvPr/>
        </p:nvSpPr>
        <p:spPr bwMode="auto">
          <a:xfrm>
            <a:off x="0" y="6172200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</a:rPr>
              <a:t>Chất khử</a:t>
            </a:r>
          </a:p>
        </p:txBody>
      </p:sp>
      <p:sp>
        <p:nvSpPr>
          <p:cNvPr id="13335" name="Line 58"/>
          <p:cNvSpPr>
            <a:spLocks noChangeShapeType="1"/>
          </p:cNvSpPr>
          <p:nvPr/>
        </p:nvSpPr>
        <p:spPr bwMode="auto">
          <a:xfrm>
            <a:off x="5410200" y="990600"/>
            <a:ext cx="0" cy="510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835" name="Text Box 59"/>
          <p:cNvSpPr txBox="1">
            <a:spLocks noChangeArrowheads="1"/>
          </p:cNvSpPr>
          <p:nvPr/>
        </p:nvSpPr>
        <p:spPr bwMode="auto">
          <a:xfrm>
            <a:off x="5562600" y="3657600"/>
            <a:ext cx="3581400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u="sng" dirty="0" err="1">
                <a:solidFill>
                  <a:srgbClr val="0000FF"/>
                </a:solidFill>
              </a:rPr>
              <a:t>Kết</a:t>
            </a:r>
            <a:r>
              <a:rPr lang="en-US" sz="2800" u="sng" dirty="0">
                <a:solidFill>
                  <a:srgbClr val="0000FF"/>
                </a:solidFill>
              </a:rPr>
              <a:t> </a:t>
            </a:r>
            <a:r>
              <a:rPr lang="en-US" sz="2800" u="sng" dirty="0" err="1">
                <a:solidFill>
                  <a:srgbClr val="0000FF"/>
                </a:solidFill>
              </a:rPr>
              <a:t>luận</a:t>
            </a:r>
            <a:r>
              <a:rPr lang="en-US" sz="2800" u="sng" dirty="0">
                <a:solidFill>
                  <a:srgbClr val="0000FF"/>
                </a:solidFill>
              </a:rPr>
              <a:t>:</a:t>
            </a:r>
          </a:p>
          <a:p>
            <a:pPr eaLnBrk="1" hangingPunct="1">
              <a:spcBef>
                <a:spcPct val="50000"/>
              </a:spcBef>
            </a:pPr>
            <a:r>
              <a:rPr lang="en-US" sz="2800" i="0" dirty="0">
                <a:solidFill>
                  <a:srgbClr val="0000FF"/>
                </a:solidFill>
              </a:rPr>
              <a:t>Kim </a:t>
            </a:r>
            <a:r>
              <a:rPr lang="en-US" sz="2800" i="0" dirty="0" err="1">
                <a:solidFill>
                  <a:srgbClr val="0000FF"/>
                </a:solidFill>
              </a:rPr>
              <a:t>loại</a:t>
            </a:r>
            <a:r>
              <a:rPr lang="en-US" sz="2800" i="0" dirty="0">
                <a:solidFill>
                  <a:srgbClr val="0000FF"/>
                </a:solidFill>
              </a:rPr>
              <a:t> </a:t>
            </a:r>
            <a:r>
              <a:rPr lang="en-US" sz="2800" i="0" dirty="0" err="1">
                <a:solidFill>
                  <a:srgbClr val="0000FF"/>
                </a:solidFill>
              </a:rPr>
              <a:t>tác</a:t>
            </a:r>
            <a:r>
              <a:rPr lang="en-US" sz="2800" i="0" dirty="0">
                <a:solidFill>
                  <a:srgbClr val="0000FF"/>
                </a:solidFill>
              </a:rPr>
              <a:t> </a:t>
            </a:r>
            <a:r>
              <a:rPr lang="en-US" sz="2800" i="0" dirty="0" err="1">
                <a:solidFill>
                  <a:srgbClr val="0000FF"/>
                </a:solidFill>
              </a:rPr>
              <a:t>dụng</a:t>
            </a:r>
            <a:r>
              <a:rPr lang="en-US" sz="2800" i="0" dirty="0">
                <a:solidFill>
                  <a:srgbClr val="0000FF"/>
                </a:solidFill>
              </a:rPr>
              <a:t> </a:t>
            </a:r>
            <a:r>
              <a:rPr lang="en-US" sz="2800" i="0" dirty="0" err="1">
                <a:solidFill>
                  <a:srgbClr val="0000FF"/>
                </a:solidFill>
              </a:rPr>
              <a:t>với</a:t>
            </a:r>
            <a:r>
              <a:rPr lang="en-US" sz="2800" i="0" dirty="0">
                <a:solidFill>
                  <a:srgbClr val="0000FF"/>
                </a:solidFill>
              </a:rPr>
              <a:t> </a:t>
            </a:r>
            <a:r>
              <a:rPr lang="en-US" sz="2800" i="0" dirty="0" err="1">
                <a:solidFill>
                  <a:srgbClr val="0000FF"/>
                </a:solidFill>
              </a:rPr>
              <a:t>nhiều</a:t>
            </a:r>
            <a:r>
              <a:rPr lang="en-US" sz="2800" i="0" dirty="0">
                <a:solidFill>
                  <a:srgbClr val="0000FF"/>
                </a:solidFill>
              </a:rPr>
              <a:t> phi </a:t>
            </a:r>
            <a:r>
              <a:rPr lang="en-US" sz="2800" i="0" dirty="0" err="1">
                <a:solidFill>
                  <a:srgbClr val="0000FF"/>
                </a:solidFill>
              </a:rPr>
              <a:t>kim</a:t>
            </a:r>
            <a:r>
              <a:rPr lang="en-US" sz="2800" i="0" dirty="0">
                <a:solidFill>
                  <a:srgbClr val="0000FF"/>
                </a:solidFill>
              </a:rPr>
              <a:t> ,</a:t>
            </a:r>
            <a:r>
              <a:rPr lang="en-US" sz="2800" i="0" dirty="0" err="1">
                <a:solidFill>
                  <a:srgbClr val="0000FF"/>
                </a:solidFill>
              </a:rPr>
              <a:t>trong</a:t>
            </a:r>
            <a:r>
              <a:rPr lang="en-US" sz="2800" i="0" dirty="0">
                <a:solidFill>
                  <a:srgbClr val="0000FF"/>
                </a:solidFill>
              </a:rPr>
              <a:t> </a:t>
            </a:r>
            <a:r>
              <a:rPr lang="en-US" sz="2800" i="0" dirty="0" err="1">
                <a:solidFill>
                  <a:srgbClr val="0000FF"/>
                </a:solidFill>
              </a:rPr>
              <a:t>các</a:t>
            </a:r>
            <a:r>
              <a:rPr lang="en-US" sz="2800" i="0" dirty="0">
                <a:solidFill>
                  <a:srgbClr val="0000FF"/>
                </a:solidFill>
              </a:rPr>
              <a:t> </a:t>
            </a:r>
            <a:r>
              <a:rPr lang="en-US" sz="2800" i="0" dirty="0" err="1">
                <a:solidFill>
                  <a:srgbClr val="0000FF"/>
                </a:solidFill>
              </a:rPr>
              <a:t>phản</a:t>
            </a:r>
            <a:r>
              <a:rPr lang="en-US" sz="2800" i="0" dirty="0">
                <a:solidFill>
                  <a:srgbClr val="0000FF"/>
                </a:solidFill>
              </a:rPr>
              <a:t> </a:t>
            </a:r>
            <a:r>
              <a:rPr lang="en-US" sz="2800" i="0" dirty="0" err="1">
                <a:solidFill>
                  <a:srgbClr val="0000FF"/>
                </a:solidFill>
              </a:rPr>
              <a:t>ứng</a:t>
            </a:r>
            <a:r>
              <a:rPr lang="en-US" sz="2800" i="0" dirty="0">
                <a:solidFill>
                  <a:srgbClr val="0000FF"/>
                </a:solidFill>
              </a:rPr>
              <a:t> </a:t>
            </a:r>
            <a:r>
              <a:rPr lang="en-US" sz="2800" i="0" dirty="0" err="1">
                <a:solidFill>
                  <a:srgbClr val="0000FF"/>
                </a:solidFill>
              </a:rPr>
              <a:t>này</a:t>
            </a:r>
            <a:r>
              <a:rPr lang="en-US" sz="2800" i="0" dirty="0">
                <a:solidFill>
                  <a:srgbClr val="0000FF"/>
                </a:solidFill>
              </a:rPr>
              <a:t> </a:t>
            </a:r>
            <a:r>
              <a:rPr lang="en-US" sz="2800" i="0" dirty="0" err="1">
                <a:solidFill>
                  <a:srgbClr val="0000FF"/>
                </a:solidFill>
              </a:rPr>
              <a:t>kim</a:t>
            </a:r>
            <a:r>
              <a:rPr lang="en-US" sz="2800" i="0" dirty="0">
                <a:solidFill>
                  <a:srgbClr val="0000FF"/>
                </a:solidFill>
              </a:rPr>
              <a:t> </a:t>
            </a:r>
            <a:r>
              <a:rPr lang="en-US" sz="2800" i="0" dirty="0" err="1">
                <a:solidFill>
                  <a:srgbClr val="0000FF"/>
                </a:solidFill>
              </a:rPr>
              <a:t>loại</a:t>
            </a:r>
            <a:r>
              <a:rPr lang="en-US" sz="2800" i="0" dirty="0">
                <a:solidFill>
                  <a:srgbClr val="0000FF"/>
                </a:solidFill>
              </a:rPr>
              <a:t> </a:t>
            </a:r>
            <a:r>
              <a:rPr lang="en-US" sz="2800" i="0" dirty="0" err="1">
                <a:solidFill>
                  <a:srgbClr val="0000FF"/>
                </a:solidFill>
              </a:rPr>
              <a:t>thể</a:t>
            </a:r>
            <a:r>
              <a:rPr lang="en-US" sz="2800" i="0" dirty="0">
                <a:solidFill>
                  <a:srgbClr val="0000FF"/>
                </a:solidFill>
              </a:rPr>
              <a:t> </a:t>
            </a:r>
            <a:r>
              <a:rPr lang="en-US" sz="2800" i="0" dirty="0" err="1">
                <a:solidFill>
                  <a:srgbClr val="0000FF"/>
                </a:solidFill>
              </a:rPr>
              <a:t>hiện</a:t>
            </a:r>
            <a:r>
              <a:rPr lang="en-US" sz="2800" dirty="0">
                <a:solidFill>
                  <a:srgbClr val="CC33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khử</a:t>
            </a:r>
            <a:r>
              <a:rPr lang="en-US" sz="2800" dirty="0">
                <a:solidFill>
                  <a:srgbClr val="CC3300"/>
                </a:solidFill>
              </a:rPr>
              <a:t>.</a:t>
            </a:r>
          </a:p>
        </p:txBody>
      </p:sp>
      <p:graphicFrame>
        <p:nvGraphicFramePr>
          <p:cNvPr id="75838" name="Object 62"/>
          <p:cNvGraphicFramePr>
            <a:graphicFrameLocks noGrp="1" noChangeAspect="1"/>
          </p:cNvGraphicFramePr>
          <p:nvPr>
            <p:ph/>
          </p:nvPr>
        </p:nvGraphicFramePr>
        <p:xfrm>
          <a:off x="533400" y="4419600"/>
          <a:ext cx="29718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Equation" r:id="rId4" imgW="1155700" imgH="279400" progId="Equation.DSMT4">
                  <p:embed/>
                </p:oleObj>
              </mc:Choice>
              <mc:Fallback>
                <p:oleObj name="Equation" r:id="rId4" imgW="1155700" imgH="279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4419600"/>
                        <a:ext cx="29718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846" name="Text Box 70"/>
          <p:cNvSpPr txBox="1">
            <a:spLocks noChangeArrowheads="1"/>
          </p:cNvSpPr>
          <p:nvPr/>
        </p:nvSpPr>
        <p:spPr bwMode="auto">
          <a:xfrm>
            <a:off x="685800" y="6248400"/>
            <a:ext cx="8229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 err="1">
                <a:solidFill>
                  <a:srgbClr val="CC0066"/>
                </a:solidFill>
              </a:rPr>
              <a:t>Hiện</a:t>
            </a:r>
            <a:r>
              <a:rPr lang="en-US" sz="2800" dirty="0">
                <a:solidFill>
                  <a:srgbClr val="CC0066"/>
                </a:solidFill>
              </a:rPr>
              <a:t> </a:t>
            </a:r>
            <a:r>
              <a:rPr lang="en-US" sz="2800" dirty="0" err="1">
                <a:solidFill>
                  <a:srgbClr val="CC0066"/>
                </a:solidFill>
              </a:rPr>
              <a:t>tượng</a:t>
            </a:r>
            <a:r>
              <a:rPr lang="en-US" sz="2800" dirty="0">
                <a:solidFill>
                  <a:srgbClr val="CC0066"/>
                </a:solidFill>
              </a:rPr>
              <a:t>, </a:t>
            </a:r>
            <a:r>
              <a:rPr lang="en-US" sz="2800" dirty="0" err="1">
                <a:solidFill>
                  <a:srgbClr val="CC0066"/>
                </a:solidFill>
              </a:rPr>
              <a:t>phương</a:t>
            </a:r>
            <a:r>
              <a:rPr lang="en-US" sz="2800" dirty="0">
                <a:solidFill>
                  <a:srgbClr val="CC0066"/>
                </a:solidFill>
              </a:rPr>
              <a:t> </a:t>
            </a:r>
            <a:r>
              <a:rPr lang="en-US" sz="2800" dirty="0" err="1">
                <a:solidFill>
                  <a:srgbClr val="CC0066"/>
                </a:solidFill>
              </a:rPr>
              <a:t>trình</a:t>
            </a:r>
            <a:r>
              <a:rPr lang="en-US" sz="2800" dirty="0">
                <a:solidFill>
                  <a:srgbClr val="CC0066"/>
                </a:solidFill>
              </a:rPr>
              <a:t>, </a:t>
            </a:r>
            <a:r>
              <a:rPr lang="en-US" sz="2800" dirty="0" err="1">
                <a:solidFill>
                  <a:srgbClr val="CC0066"/>
                </a:solidFill>
              </a:rPr>
              <a:t>vai</a:t>
            </a:r>
            <a:r>
              <a:rPr lang="en-US" sz="2800" dirty="0">
                <a:solidFill>
                  <a:srgbClr val="CC0066"/>
                </a:solidFill>
              </a:rPr>
              <a:t> </a:t>
            </a:r>
            <a:r>
              <a:rPr lang="en-US" sz="2800" dirty="0" err="1">
                <a:solidFill>
                  <a:srgbClr val="CC0066"/>
                </a:solidFill>
              </a:rPr>
              <a:t>trò</a:t>
            </a:r>
            <a:r>
              <a:rPr lang="en-US" sz="2800" dirty="0">
                <a:solidFill>
                  <a:srgbClr val="CC0066"/>
                </a:solidFill>
              </a:rPr>
              <a:t> </a:t>
            </a:r>
            <a:r>
              <a:rPr lang="en-US" sz="2800" dirty="0" err="1" smtClean="0">
                <a:solidFill>
                  <a:srgbClr val="CC0066"/>
                </a:solidFill>
              </a:rPr>
              <a:t>của</a:t>
            </a:r>
            <a:r>
              <a:rPr lang="en-US" sz="2800" dirty="0" smtClean="0">
                <a:solidFill>
                  <a:srgbClr val="CC0066"/>
                </a:solidFill>
              </a:rPr>
              <a:t> </a:t>
            </a:r>
            <a:r>
              <a:rPr lang="en-US" sz="2800" dirty="0" err="1" smtClean="0">
                <a:solidFill>
                  <a:srgbClr val="CC0066"/>
                </a:solidFill>
              </a:rPr>
              <a:t>kim</a:t>
            </a:r>
            <a:r>
              <a:rPr lang="en-US" sz="2800" dirty="0" smtClean="0">
                <a:solidFill>
                  <a:srgbClr val="CC0066"/>
                </a:solidFill>
              </a:rPr>
              <a:t> </a:t>
            </a:r>
            <a:r>
              <a:rPr lang="en-US" sz="2800" dirty="0" err="1" smtClean="0">
                <a:solidFill>
                  <a:srgbClr val="CC0066"/>
                </a:solidFill>
              </a:rPr>
              <a:t>loại</a:t>
            </a:r>
            <a:endParaRPr lang="en-US" sz="2800" dirty="0">
              <a:solidFill>
                <a:srgbClr val="CC0066"/>
              </a:solidFill>
            </a:endParaRPr>
          </a:p>
        </p:txBody>
      </p:sp>
      <p:sp>
        <p:nvSpPr>
          <p:cNvPr id="46" name="Action Button: Movie 45">
            <a:hlinkClick r:id="" action="ppaction://noaction" highlightClick="1"/>
          </p:cNvPr>
          <p:cNvSpPr/>
          <p:nvPr/>
        </p:nvSpPr>
        <p:spPr bwMode="auto">
          <a:xfrm>
            <a:off x="8421688" y="457200"/>
            <a:ext cx="679450" cy="455706"/>
          </a:xfrm>
          <a:prstGeom prst="actionButtonMovie">
            <a:avLst/>
          </a:prstGeom>
          <a:solidFill>
            <a:schemeClr val="accent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sz="2800" b="1"/>
          </a:p>
        </p:txBody>
      </p:sp>
      <p:sp>
        <p:nvSpPr>
          <p:cNvPr id="48" name="Text Box 21"/>
          <p:cNvSpPr txBox="1">
            <a:spLocks noChangeArrowheads="1"/>
          </p:cNvSpPr>
          <p:nvPr/>
        </p:nvSpPr>
        <p:spPr bwMode="auto">
          <a:xfrm>
            <a:off x="68943" y="2209800"/>
            <a:ext cx="40398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2.1.2. </a:t>
            </a:r>
            <a:r>
              <a:rPr lang="en-US" sz="280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oxi</a:t>
            </a:r>
            <a:endParaRPr lang="en-US" sz="28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 Box 21"/>
          <p:cNvSpPr txBox="1">
            <a:spLocks noChangeArrowheads="1"/>
          </p:cNvSpPr>
          <p:nvPr/>
        </p:nvSpPr>
        <p:spPr bwMode="auto">
          <a:xfrm>
            <a:off x="-4308" y="3918151"/>
            <a:ext cx="52742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2.1.3. </a:t>
            </a:r>
            <a:r>
              <a:rPr lang="en-US" sz="280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lưu</a:t>
            </a:r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huỳnh</a:t>
            </a:r>
            <a:endParaRPr lang="en-US" sz="28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780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5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5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7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75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75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75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75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75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57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75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75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500"/>
                                        <p:tgtEl>
                                          <p:spTgt spid="75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500"/>
                                        <p:tgtEl>
                                          <p:spTgt spid="75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1" dur="500"/>
                                        <p:tgtEl>
                                          <p:spTgt spid="75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758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8" dur="500"/>
                                        <p:tgtEl>
                                          <p:spTgt spid="758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500"/>
                                        <p:tgtEl>
                                          <p:spTgt spid="75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3" dur="500"/>
                                        <p:tgtEl>
                                          <p:spTgt spid="75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9" dur="500"/>
                                        <p:tgtEl>
                                          <p:spTgt spid="75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4" dur="500"/>
                                        <p:tgtEl>
                                          <p:spTgt spid="75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6" grpId="0"/>
      <p:bldP spid="75787" grpId="0"/>
      <p:bldP spid="75788" grpId="0"/>
      <p:bldP spid="75797" grpId="0"/>
      <p:bldP spid="75797" grpId="1"/>
      <p:bldP spid="75798" grpId="0"/>
      <p:bldP spid="75798" grpId="1"/>
      <p:bldP spid="75801" grpId="0"/>
      <p:bldP spid="75801" grpId="1"/>
      <p:bldP spid="75802" grpId="0"/>
      <p:bldP spid="75803" grpId="0"/>
      <p:bldP spid="75804" grpId="0"/>
      <p:bldP spid="75813" grpId="0"/>
      <p:bldP spid="75814" grpId="0"/>
      <p:bldP spid="75821" grpId="0"/>
      <p:bldP spid="75833" grpId="0"/>
      <p:bldP spid="75835" grpId="0"/>
      <p:bldP spid="75846" grpId="0"/>
      <p:bldP spid="75846" grpId="1"/>
      <p:bldP spid="46" grpId="0" animBg="1"/>
      <p:bldP spid="48" grpId="0"/>
      <p:bldP spid="49" grpId="0"/>
      <p:bldP spid="49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7" name="Rectangle 26"/>
          <p:cNvSpPr>
            <a:spLocks noChangeArrowheads="1"/>
          </p:cNvSpPr>
          <p:nvPr/>
        </p:nvSpPr>
        <p:spPr bwMode="auto">
          <a:xfrm>
            <a:off x="152400" y="990600"/>
            <a:ext cx="6400800" cy="59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000" b="1" i="0" dirty="0" smtClean="0">
                <a:latin typeface="Arial" charset="0"/>
              </a:rPr>
              <a:t>2.2. </a:t>
            </a:r>
            <a:r>
              <a:rPr lang="en-US" sz="3000" b="1" i="0" dirty="0" err="1">
                <a:latin typeface="Arial" charset="0"/>
              </a:rPr>
              <a:t>Tác</a:t>
            </a:r>
            <a:r>
              <a:rPr lang="en-US" sz="3000" b="1" i="0" dirty="0">
                <a:latin typeface="Arial" charset="0"/>
              </a:rPr>
              <a:t> </a:t>
            </a:r>
            <a:r>
              <a:rPr lang="en-US" sz="3000" b="1" i="0" dirty="0" err="1">
                <a:latin typeface="Arial" charset="0"/>
              </a:rPr>
              <a:t>dụng</a:t>
            </a:r>
            <a:r>
              <a:rPr lang="en-US" sz="3000" b="1" i="0" dirty="0">
                <a:latin typeface="Arial" charset="0"/>
              </a:rPr>
              <a:t> </a:t>
            </a:r>
            <a:r>
              <a:rPr lang="en-US" sz="3000" b="1" i="0" dirty="0" err="1">
                <a:latin typeface="Arial" charset="0"/>
              </a:rPr>
              <a:t>với</a:t>
            </a:r>
            <a:r>
              <a:rPr lang="en-US" sz="3000" b="1" i="0" dirty="0">
                <a:latin typeface="Arial" charset="0"/>
              </a:rPr>
              <a:t> dung </a:t>
            </a:r>
            <a:r>
              <a:rPr lang="en-US" sz="3000" b="1" i="0" dirty="0" err="1">
                <a:latin typeface="Arial" charset="0"/>
              </a:rPr>
              <a:t>dịch</a:t>
            </a:r>
            <a:r>
              <a:rPr lang="en-US" sz="3000" b="1" i="0" dirty="0">
                <a:latin typeface="Arial" charset="0"/>
              </a:rPr>
              <a:t> </a:t>
            </a:r>
            <a:r>
              <a:rPr lang="en-US" sz="3000" b="1" i="0" dirty="0" err="1">
                <a:latin typeface="Arial" charset="0"/>
              </a:rPr>
              <a:t>axit</a:t>
            </a:r>
            <a:r>
              <a:rPr lang="en-US" sz="3000" b="1" i="0" dirty="0">
                <a:latin typeface="Arial" charset="0"/>
              </a:rPr>
              <a:t>:</a:t>
            </a:r>
          </a:p>
        </p:txBody>
      </p:sp>
      <p:sp>
        <p:nvSpPr>
          <p:cNvPr id="15368" name="Rectangle 27"/>
          <p:cNvSpPr>
            <a:spLocks noChangeArrowheads="1"/>
          </p:cNvSpPr>
          <p:nvPr/>
        </p:nvSpPr>
        <p:spPr bwMode="auto">
          <a:xfrm>
            <a:off x="381000" y="1609675"/>
            <a:ext cx="7315200" cy="6096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lin ang="5400000" scaled="1"/>
          </a:gradFill>
          <a:ln w="57150" cmpd="thinThick">
            <a:solidFill>
              <a:srgbClr val="FF33CC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dirty="0" smtClean="0">
                <a:latin typeface="Arial" charset="0"/>
              </a:rPr>
              <a:t>2.2.1</a:t>
            </a:r>
            <a:r>
              <a:rPr lang="en-US" sz="2800" i="0" dirty="0" smtClean="0">
                <a:latin typeface="Arial" charset="0"/>
              </a:rPr>
              <a:t>. </a:t>
            </a:r>
            <a:r>
              <a:rPr lang="en-US" sz="2800" i="0" u="sng" dirty="0" err="1">
                <a:latin typeface="Arial" charset="0"/>
              </a:rPr>
              <a:t>Với</a:t>
            </a:r>
            <a:r>
              <a:rPr lang="en-US" sz="2800" i="0" u="sng" dirty="0">
                <a:latin typeface="Arial" charset="0"/>
              </a:rPr>
              <a:t> dung </a:t>
            </a:r>
            <a:r>
              <a:rPr lang="en-US" sz="2800" i="0" u="sng" dirty="0" err="1">
                <a:latin typeface="Arial" charset="0"/>
              </a:rPr>
              <a:t>dịch</a:t>
            </a:r>
            <a:r>
              <a:rPr lang="en-US" sz="2800" i="0" u="sng" dirty="0">
                <a:latin typeface="Arial" charset="0"/>
              </a:rPr>
              <a:t> </a:t>
            </a:r>
            <a:r>
              <a:rPr lang="en-US" sz="2800" i="0" u="sng" dirty="0" err="1">
                <a:latin typeface="Arial" charset="0"/>
              </a:rPr>
              <a:t>HCl</a:t>
            </a:r>
            <a:r>
              <a:rPr lang="en-US" sz="2800" i="0" u="sng" dirty="0">
                <a:latin typeface="Arial" charset="0"/>
              </a:rPr>
              <a:t>, H</a:t>
            </a:r>
            <a:r>
              <a:rPr lang="en-US" sz="2800" i="0" u="sng" baseline="-25000" dirty="0">
                <a:latin typeface="Arial" charset="0"/>
              </a:rPr>
              <a:t>2</a:t>
            </a:r>
            <a:r>
              <a:rPr lang="en-US" sz="2800" i="0" u="sng" dirty="0">
                <a:latin typeface="Arial" charset="0"/>
              </a:rPr>
              <a:t>SO</a:t>
            </a:r>
            <a:r>
              <a:rPr lang="en-US" sz="2800" i="0" u="sng" baseline="-25000" dirty="0">
                <a:latin typeface="Arial" charset="0"/>
              </a:rPr>
              <a:t>4</a:t>
            </a:r>
            <a:r>
              <a:rPr lang="en-US" sz="2800" i="0" u="sng" dirty="0">
                <a:latin typeface="Arial" charset="0"/>
              </a:rPr>
              <a:t> </a:t>
            </a:r>
            <a:r>
              <a:rPr lang="en-US" sz="2800" i="0" u="sng" dirty="0" err="1">
                <a:latin typeface="Arial" charset="0"/>
              </a:rPr>
              <a:t>loãng</a:t>
            </a:r>
            <a:r>
              <a:rPr lang="en-US" sz="2800" i="0" dirty="0">
                <a:latin typeface="Arial" charset="0"/>
              </a:rPr>
              <a:t> </a:t>
            </a:r>
            <a:r>
              <a:rPr lang="en-US" sz="2800" i="0" dirty="0" smtClean="0">
                <a:solidFill>
                  <a:srgbClr val="000099"/>
                </a:solidFill>
                <a:latin typeface="Arial" charset="0"/>
              </a:rPr>
              <a:t>       </a:t>
            </a:r>
            <a:endParaRPr lang="en-US" sz="2800" i="0" dirty="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119837" name="Text Box 29"/>
          <p:cNvSpPr txBox="1">
            <a:spLocks noChangeArrowheads="1"/>
          </p:cNvSpPr>
          <p:nvPr/>
        </p:nvSpPr>
        <p:spPr bwMode="auto">
          <a:xfrm>
            <a:off x="2443843" y="2235767"/>
            <a:ext cx="1143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/>
              <a:t>HCl</a:t>
            </a:r>
          </a:p>
        </p:txBody>
      </p:sp>
      <p:sp>
        <p:nvSpPr>
          <p:cNvPr id="119840" name="Line 32"/>
          <p:cNvSpPr>
            <a:spLocks noChangeShapeType="1"/>
          </p:cNvSpPr>
          <p:nvPr/>
        </p:nvSpPr>
        <p:spPr bwMode="auto">
          <a:xfrm>
            <a:off x="3777343" y="2674257"/>
            <a:ext cx="1066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9841" name="Text Box 33"/>
          <p:cNvSpPr txBox="1">
            <a:spLocks noChangeArrowheads="1"/>
          </p:cNvSpPr>
          <p:nvPr/>
        </p:nvSpPr>
        <p:spPr bwMode="auto">
          <a:xfrm>
            <a:off x="5114925" y="2384538"/>
            <a:ext cx="3124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 err="1"/>
              <a:t>Muối</a:t>
            </a:r>
            <a:r>
              <a:rPr lang="en-US" sz="3200" i="0" dirty="0"/>
              <a:t>     +   H</a:t>
            </a:r>
            <a:r>
              <a:rPr lang="en-US" sz="3200" i="0" baseline="-25000" dirty="0"/>
              <a:t>2</a:t>
            </a:r>
            <a:endParaRPr lang="en-US" sz="3200" i="0" dirty="0"/>
          </a:p>
        </p:txBody>
      </p:sp>
      <p:grpSp>
        <p:nvGrpSpPr>
          <p:cNvPr id="3" name="Group 2"/>
          <p:cNvGrpSpPr/>
          <p:nvPr/>
        </p:nvGrpSpPr>
        <p:grpSpPr>
          <a:xfrm>
            <a:off x="185963" y="2366395"/>
            <a:ext cx="7690757" cy="1162949"/>
            <a:chOff x="0" y="3198592"/>
            <a:chExt cx="7690757" cy="886046"/>
          </a:xfrm>
        </p:grpSpPr>
        <p:sp>
          <p:nvSpPr>
            <p:cNvPr id="119836" name="Text Box 28"/>
            <p:cNvSpPr txBox="1">
              <a:spLocks noChangeArrowheads="1"/>
            </p:cNvSpPr>
            <p:nvPr/>
          </p:nvSpPr>
          <p:spPr bwMode="auto">
            <a:xfrm>
              <a:off x="451757" y="3198592"/>
              <a:ext cx="7239000" cy="579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200" i="0" dirty="0"/>
                <a:t> M</a:t>
              </a:r>
              <a:r>
                <a:rPr lang="en-US" sz="3200" dirty="0"/>
                <a:t>        +                         </a:t>
              </a:r>
            </a:p>
          </p:txBody>
        </p:sp>
        <p:sp>
          <p:nvSpPr>
            <p:cNvPr id="119839" name="Text Box 31"/>
            <p:cNvSpPr txBox="1">
              <a:spLocks noChangeArrowheads="1"/>
            </p:cNvSpPr>
            <p:nvPr/>
          </p:nvSpPr>
          <p:spPr bwMode="auto">
            <a:xfrm>
              <a:off x="2209800" y="3505200"/>
              <a:ext cx="2514600" cy="579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200" i="0" dirty="0"/>
                <a:t>H</a:t>
              </a:r>
              <a:r>
                <a:rPr lang="en-US" sz="3200" i="0" baseline="-25000" dirty="0"/>
                <a:t>2</a:t>
              </a:r>
              <a:r>
                <a:rPr lang="en-US" sz="3200" i="0" dirty="0"/>
                <a:t>SO</a:t>
              </a:r>
              <a:r>
                <a:rPr lang="en-US" sz="3200" i="0" baseline="-25000" dirty="0"/>
                <a:t>4</a:t>
              </a:r>
              <a:r>
                <a:rPr lang="en-US" sz="3200" i="0" dirty="0"/>
                <a:t> </a:t>
              </a:r>
              <a:r>
                <a:rPr lang="en-US" sz="3200" i="0" dirty="0" err="1"/>
                <a:t>loãng</a:t>
              </a:r>
              <a:endParaRPr lang="en-US" sz="3200" i="0" dirty="0"/>
            </a:p>
          </p:txBody>
        </p:sp>
        <p:sp>
          <p:nvSpPr>
            <p:cNvPr id="119842" name="Text Box 34"/>
            <p:cNvSpPr txBox="1">
              <a:spLocks noChangeArrowheads="1"/>
            </p:cNvSpPr>
            <p:nvPr/>
          </p:nvSpPr>
          <p:spPr bwMode="auto">
            <a:xfrm>
              <a:off x="0" y="3581400"/>
              <a:ext cx="19050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dirty="0"/>
                <a:t>(KL </a:t>
              </a:r>
              <a:r>
                <a:rPr lang="en-US" dirty="0" err="1"/>
                <a:t>trước</a:t>
              </a:r>
              <a:r>
                <a:rPr lang="en-US" dirty="0"/>
                <a:t> H)</a:t>
              </a:r>
            </a:p>
          </p:txBody>
        </p:sp>
        <p:sp>
          <p:nvSpPr>
            <p:cNvPr id="119843" name="Text Box 35"/>
            <p:cNvSpPr txBox="1">
              <a:spLocks noChangeArrowheads="1"/>
            </p:cNvSpPr>
            <p:nvPr/>
          </p:nvSpPr>
          <p:spPr bwMode="auto">
            <a:xfrm>
              <a:off x="4805363" y="3581400"/>
              <a:ext cx="2362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dirty="0"/>
                <a:t>(KL </a:t>
              </a:r>
              <a:r>
                <a:rPr lang="en-US" dirty="0" err="1"/>
                <a:t>số</a:t>
              </a:r>
              <a:r>
                <a:rPr lang="en-US" dirty="0"/>
                <a:t> </a:t>
              </a:r>
              <a:r>
                <a:rPr lang="en-US" dirty="0" err="1"/>
                <a:t>oxh</a:t>
              </a:r>
              <a:r>
                <a:rPr lang="en-US" dirty="0"/>
                <a:t> </a:t>
              </a:r>
              <a:r>
                <a:rPr lang="en-US" dirty="0" err="1"/>
                <a:t>thấp</a:t>
              </a:r>
              <a:r>
                <a:rPr lang="en-US" dirty="0"/>
                <a:t>)</a:t>
              </a:r>
            </a:p>
          </p:txBody>
        </p:sp>
      </p:grpSp>
      <p:sp>
        <p:nvSpPr>
          <p:cNvPr id="119844" name="Text Box 36"/>
          <p:cNvSpPr txBox="1">
            <a:spLocks noChangeArrowheads="1"/>
          </p:cNvSpPr>
          <p:nvPr/>
        </p:nvSpPr>
        <p:spPr bwMode="auto">
          <a:xfrm>
            <a:off x="876300" y="4576763"/>
            <a:ext cx="6324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/>
              <a:t>Fe + 2HCl             FeCl</a:t>
            </a:r>
            <a:r>
              <a:rPr lang="en-US" sz="3200" i="0" baseline="-25000" dirty="0"/>
              <a:t>2</a:t>
            </a:r>
            <a:r>
              <a:rPr lang="en-US" sz="3200" i="0" dirty="0"/>
              <a:t>   +  H</a:t>
            </a:r>
            <a:r>
              <a:rPr lang="en-US" sz="3200" i="0" baseline="-25000" dirty="0"/>
              <a:t>2</a:t>
            </a:r>
            <a:r>
              <a:rPr lang="en-US" sz="3200" dirty="0"/>
              <a:t>  </a:t>
            </a:r>
          </a:p>
        </p:txBody>
      </p:sp>
      <p:graphicFrame>
        <p:nvGraphicFramePr>
          <p:cNvPr id="119847" name="Object 39"/>
          <p:cNvGraphicFramePr>
            <a:graphicFrameLocks noGrp="1" noChangeAspect="1"/>
          </p:cNvGraphicFramePr>
          <p:nvPr>
            <p:ph sz="half" idx="1"/>
          </p:nvPr>
        </p:nvGraphicFramePr>
        <p:xfrm>
          <a:off x="3124200" y="4572000"/>
          <a:ext cx="7620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2" name="Equation" r:id="rId3" imgW="190417" imgH="139639" progId="Equation.DSMT4">
                  <p:embed/>
                </p:oleObj>
              </mc:Choice>
              <mc:Fallback>
                <p:oleObj name="Equation" r:id="rId3" imgW="190417" imgH="13963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4572000"/>
                        <a:ext cx="7620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9855" name="Object 47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2528282691"/>
              </p:ext>
            </p:extLst>
          </p:nvPr>
        </p:nvGraphicFramePr>
        <p:xfrm>
          <a:off x="7696200" y="2464023"/>
          <a:ext cx="4191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3" name="Equation" r:id="rId5" imgW="139639" imgH="203112" progId="Equation.DSMT4">
                  <p:embed/>
                </p:oleObj>
              </mc:Choice>
              <mc:Fallback>
                <p:oleObj name="Equation" r:id="rId5" imgW="139639" imgH="20311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6200" y="2464023"/>
                        <a:ext cx="4191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9850" name="Text Box 42"/>
          <p:cNvSpPr txBox="1">
            <a:spLocks noChangeArrowheads="1"/>
          </p:cNvSpPr>
          <p:nvPr/>
        </p:nvSpPr>
        <p:spPr bwMode="auto">
          <a:xfrm>
            <a:off x="985838" y="4343400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o</a:t>
            </a:r>
          </a:p>
        </p:txBody>
      </p:sp>
      <p:sp>
        <p:nvSpPr>
          <p:cNvPr id="119851" name="Text Box 43"/>
          <p:cNvSpPr txBox="1">
            <a:spLocks noChangeArrowheads="1"/>
          </p:cNvSpPr>
          <p:nvPr/>
        </p:nvSpPr>
        <p:spPr bwMode="auto">
          <a:xfrm>
            <a:off x="5791200" y="4348163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 dirty="0"/>
              <a:t>o</a:t>
            </a:r>
          </a:p>
        </p:txBody>
      </p:sp>
      <p:sp>
        <p:nvSpPr>
          <p:cNvPr id="119852" name="Text Box 44"/>
          <p:cNvSpPr txBox="1">
            <a:spLocks noChangeArrowheads="1"/>
          </p:cNvSpPr>
          <p:nvPr/>
        </p:nvSpPr>
        <p:spPr bwMode="auto">
          <a:xfrm>
            <a:off x="1981200" y="434340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 dirty="0"/>
              <a:t>+1</a:t>
            </a:r>
          </a:p>
        </p:txBody>
      </p:sp>
      <p:sp>
        <p:nvSpPr>
          <p:cNvPr id="119853" name="Text Box 45"/>
          <p:cNvSpPr txBox="1">
            <a:spLocks noChangeArrowheads="1"/>
          </p:cNvSpPr>
          <p:nvPr/>
        </p:nvSpPr>
        <p:spPr bwMode="auto">
          <a:xfrm>
            <a:off x="4048125" y="43434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 dirty="0"/>
              <a:t>+2</a:t>
            </a:r>
          </a:p>
        </p:txBody>
      </p:sp>
      <p:graphicFrame>
        <p:nvGraphicFramePr>
          <p:cNvPr id="119854" name="Object 46"/>
          <p:cNvGraphicFramePr>
            <a:graphicFrameLocks noChangeAspect="1"/>
          </p:cNvGraphicFramePr>
          <p:nvPr/>
        </p:nvGraphicFramePr>
        <p:xfrm>
          <a:off x="6105525" y="4543425"/>
          <a:ext cx="533400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4" name="Equation" r:id="rId7" imgW="139639" imgH="203112" progId="Equation.DSMT4">
                  <p:embed/>
                </p:oleObj>
              </mc:Choice>
              <mc:Fallback>
                <p:oleObj name="Equation" r:id="rId7" imgW="139639" imgH="20311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5525" y="4543425"/>
                        <a:ext cx="533400" cy="584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9858" name="Group 50"/>
          <p:cNvGraphicFramePr>
            <a:graphicFrameLocks noGrp="1"/>
          </p:cNvGraphicFramePr>
          <p:nvPr>
            <p:ph sz="quarter" idx="3"/>
          </p:nvPr>
        </p:nvGraphicFramePr>
        <p:xfrm>
          <a:off x="228600" y="5486400"/>
          <a:ext cx="8610600" cy="639763"/>
        </p:xfrm>
        <a:graphic>
          <a:graphicData uri="http://schemas.openxmlformats.org/drawingml/2006/table">
            <a:tbl>
              <a:tblPr/>
              <a:tblGrid>
                <a:gridCol w="428625"/>
                <a:gridCol w="577850"/>
                <a:gridCol w="571500"/>
                <a:gridCol w="644525"/>
                <a:gridCol w="468313"/>
                <a:gridCol w="539750"/>
                <a:gridCol w="534987"/>
                <a:gridCol w="539750"/>
                <a:gridCol w="536575"/>
                <a:gridCol w="539750"/>
                <a:gridCol w="428625"/>
                <a:gridCol w="646113"/>
                <a:gridCol w="539750"/>
                <a:gridCol w="538162"/>
                <a:gridCol w="501650"/>
                <a:gridCol w="574675"/>
              </a:tblGrid>
              <a:tr h="639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Zn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Fe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Cu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Hg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Pt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119896" name="Text Box 88"/>
          <p:cNvSpPr txBox="1">
            <a:spLocks noChangeArrowheads="1"/>
          </p:cNvSpPr>
          <p:nvPr/>
        </p:nvSpPr>
        <p:spPr bwMode="auto">
          <a:xfrm>
            <a:off x="571500" y="4924425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>
                <a:solidFill>
                  <a:srgbClr val="FF0000"/>
                </a:solidFill>
              </a:rPr>
              <a:t>Tính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khử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6" name="Text Box 6"/>
          <p:cNvSpPr txBox="1">
            <a:spLocks noChangeArrowheads="1"/>
          </p:cNvSpPr>
          <p:nvPr/>
        </p:nvSpPr>
        <p:spPr bwMode="auto">
          <a:xfrm>
            <a:off x="0" y="334534"/>
            <a:ext cx="8567738" cy="52322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rgbClr val="FF0000"/>
            </a:solidFill>
            <a:miter lim="800000"/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i="0" dirty="0">
                <a:solidFill>
                  <a:srgbClr val="000000"/>
                </a:solidFill>
              </a:rPr>
              <a:t>2</a:t>
            </a:r>
            <a:r>
              <a:rPr lang="en-US" sz="2800" i="0" dirty="0" smtClean="0">
                <a:solidFill>
                  <a:srgbClr val="000000"/>
                </a:solidFill>
              </a:rPr>
              <a:t>.TÍNH </a:t>
            </a:r>
            <a:r>
              <a:rPr lang="en-US" sz="2800" i="0" dirty="0">
                <a:solidFill>
                  <a:srgbClr val="000000"/>
                </a:solidFill>
              </a:rPr>
              <a:t>CHẤT HÓA </a:t>
            </a:r>
            <a:r>
              <a:rPr lang="en-US" sz="2800" i="0" dirty="0" smtClean="0">
                <a:solidFill>
                  <a:srgbClr val="000000"/>
                </a:solidFill>
              </a:rPr>
              <a:t>HỌC CHUNG CỦA KIM LOẠI</a:t>
            </a:r>
            <a:endParaRPr lang="en-US" sz="2800" i="0" dirty="0">
              <a:solidFill>
                <a:srgbClr val="000000"/>
              </a:solidFill>
            </a:endParaRPr>
          </a:p>
        </p:txBody>
      </p:sp>
      <p:sp>
        <p:nvSpPr>
          <p:cNvPr id="31" name="Text Box 43"/>
          <p:cNvSpPr txBox="1">
            <a:spLocks noChangeArrowheads="1"/>
          </p:cNvSpPr>
          <p:nvPr/>
        </p:nvSpPr>
        <p:spPr bwMode="auto">
          <a:xfrm>
            <a:off x="6165169" y="3513599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 dirty="0"/>
              <a:t>o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7743810"/>
              </p:ext>
            </p:extLst>
          </p:nvPr>
        </p:nvGraphicFramePr>
        <p:xfrm>
          <a:off x="6598783" y="3702286"/>
          <a:ext cx="533400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5" name="Equation" r:id="rId8" imgW="139639" imgH="203112" progId="Equation.DSMT4">
                  <p:embed/>
                </p:oleObj>
              </mc:Choice>
              <mc:Fallback>
                <p:oleObj name="Equation" r:id="rId8" imgW="139639" imgH="203112" progId="Equation.DSMT4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98783" y="3702286"/>
                        <a:ext cx="533400" cy="584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709613" y="3448281"/>
            <a:ext cx="7858125" cy="909576"/>
            <a:chOff x="709613" y="3448281"/>
            <a:chExt cx="7858125" cy="909576"/>
          </a:xfrm>
        </p:grpSpPr>
        <p:sp>
          <p:nvSpPr>
            <p:cNvPr id="30" name="Text Box 42"/>
            <p:cNvSpPr txBox="1">
              <a:spLocks noChangeArrowheads="1"/>
            </p:cNvSpPr>
            <p:nvPr/>
          </p:nvSpPr>
          <p:spPr bwMode="auto">
            <a:xfrm>
              <a:off x="1100364" y="3448281"/>
              <a:ext cx="5334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i="0" dirty="0"/>
                <a:t>o</a:t>
              </a:r>
            </a:p>
          </p:txBody>
        </p:sp>
        <p:sp>
          <p:nvSpPr>
            <p:cNvPr id="32" name="Text Box 44"/>
            <p:cNvSpPr txBox="1">
              <a:spLocks noChangeArrowheads="1"/>
            </p:cNvSpPr>
            <p:nvPr/>
          </p:nvSpPr>
          <p:spPr bwMode="auto">
            <a:xfrm>
              <a:off x="2095726" y="3448281"/>
              <a:ext cx="7620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i="0" dirty="0"/>
                <a:t>+1</a:t>
              </a:r>
            </a:p>
          </p:txBody>
        </p:sp>
        <p:sp>
          <p:nvSpPr>
            <p:cNvPr id="33" name="Text Box 45"/>
            <p:cNvSpPr txBox="1">
              <a:spLocks noChangeArrowheads="1"/>
            </p:cNvSpPr>
            <p:nvPr/>
          </p:nvSpPr>
          <p:spPr bwMode="auto">
            <a:xfrm>
              <a:off x="4162651" y="3448281"/>
              <a:ext cx="10668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i="0" dirty="0" smtClean="0"/>
                <a:t>+3</a:t>
              </a:r>
              <a:endParaRPr lang="en-US" i="0" dirty="0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09613" y="3803859"/>
              <a:ext cx="7858125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3000" b="1" dirty="0">
                  <a:latin typeface="Times New Roman" pitchFamily="18" charset="0"/>
                  <a:cs typeface="Times New Roman" pitchFamily="18" charset="0"/>
                </a:rPr>
                <a:t>2Al + 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</a:rPr>
                <a:t> 6H</a:t>
              </a:r>
              <a:r>
                <a:rPr lang="en-US" sz="3000" b="1" baseline="-25000" dirty="0" smtClean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</a:rPr>
                <a:t>SO</a:t>
              </a:r>
              <a:r>
                <a:rPr lang="en-US" sz="3000" b="1" baseline="-25000" dirty="0" smtClean="0">
                  <a:latin typeface="Times New Roman" pitchFamily="18" charset="0"/>
                  <a:cs typeface="Times New Roman" pitchFamily="18" charset="0"/>
                </a:rPr>
                <a:t>4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</a:rPr>
                <a:t>   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  <a:sym typeface="Symbol"/>
                </a:rPr>
                <a:t>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</a:rPr>
                <a:t>   Al</a:t>
              </a:r>
              <a:r>
                <a:rPr lang="en-US" sz="3000" b="1" baseline="-25000" dirty="0" smtClean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</a:rPr>
                <a:t>(SO</a:t>
              </a:r>
              <a:r>
                <a:rPr lang="en-US" sz="3000" b="1" baseline="-25000" dirty="0" smtClean="0">
                  <a:latin typeface="Times New Roman" pitchFamily="18" charset="0"/>
                  <a:cs typeface="Times New Roman" pitchFamily="18" charset="0"/>
                </a:rPr>
                <a:t>4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</a:rPr>
                <a:t>)</a:t>
              </a:r>
              <a:r>
                <a:rPr lang="en-US" sz="3000" b="1" baseline="-25000" dirty="0" smtClean="0"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</a:rPr>
                <a:t> + 3H</a:t>
              </a:r>
              <a:r>
                <a:rPr lang="en-US" sz="3000" b="1" baseline="-25000" dirty="0" smtClean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b="1" dirty="0">
                  <a:latin typeface="Times New Roman" pitchFamily="18" charset="0"/>
                  <a:cs typeface="Times New Roman" pitchFamily="18" charset="0"/>
                </a:rPr>
                <a:t>                 </a:t>
              </a:r>
            </a:p>
          </p:txBody>
        </p:sp>
        <p:sp>
          <p:nvSpPr>
            <p:cNvPr id="36" name="Text Box 43"/>
            <p:cNvSpPr txBox="1">
              <a:spLocks noChangeArrowheads="1"/>
            </p:cNvSpPr>
            <p:nvPr/>
          </p:nvSpPr>
          <p:spPr bwMode="auto">
            <a:xfrm>
              <a:off x="6165169" y="3537743"/>
              <a:ext cx="5334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i="0" dirty="0"/>
                <a:t>o</a:t>
              </a:r>
            </a:p>
          </p:txBody>
        </p:sp>
        <p:graphicFrame>
          <p:nvGraphicFramePr>
            <p:cNvPr id="37" name="Object 3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29145531"/>
                </p:ext>
              </p:extLst>
            </p:nvPr>
          </p:nvGraphicFramePr>
          <p:xfrm>
            <a:off x="6598783" y="3726430"/>
            <a:ext cx="533400" cy="584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46" name="Equation" r:id="rId9" imgW="139639" imgH="203112" progId="Equation.DSMT4">
                    <p:embed/>
                  </p:oleObj>
                </mc:Choice>
                <mc:Fallback>
                  <p:oleObj name="Equation" r:id="rId9" imgW="139639" imgH="203112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98783" y="3726430"/>
                          <a:ext cx="533400" cy="584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854856319"/>
      </p:ext>
    </p:extLst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9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19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9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19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19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19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19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119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119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119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19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119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119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37" grpId="0"/>
      <p:bldP spid="119840" grpId="0" animBg="1"/>
      <p:bldP spid="119841" grpId="0"/>
      <p:bldP spid="119844" grpId="0"/>
      <p:bldP spid="119850" grpId="0"/>
      <p:bldP spid="119851" grpId="0"/>
      <p:bldP spid="119852" grpId="0"/>
      <p:bldP spid="119853" grpId="0"/>
      <p:bldP spid="119896" grpId="0"/>
      <p:bldP spid="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80" name="Text Box 24"/>
          <p:cNvSpPr txBox="1">
            <a:spLocks noChangeArrowheads="1"/>
          </p:cNvSpPr>
          <p:nvPr/>
        </p:nvSpPr>
        <p:spPr bwMode="auto">
          <a:xfrm>
            <a:off x="381000" y="914400"/>
            <a:ext cx="8534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i="0" dirty="0">
                <a:latin typeface="Arial" pitchFamily="34" charset="0"/>
                <a:cs typeface="Arial" pitchFamily="34" charset="0"/>
              </a:rPr>
              <a:t>KL       + HNO</a:t>
            </a:r>
            <a:r>
              <a:rPr lang="en-US" sz="2800" i="0" baseline="-25000" dirty="0">
                <a:latin typeface="Arial" pitchFamily="34" charset="0"/>
                <a:cs typeface="Arial" pitchFamily="34" charset="0"/>
              </a:rPr>
              <a:t>3 </a:t>
            </a:r>
            <a:r>
              <a:rPr lang="en-US" sz="2800" i="0" dirty="0">
                <a:latin typeface="Arial" pitchFamily="34" charset="0"/>
                <a:cs typeface="Arial" pitchFamily="34" charset="0"/>
              </a:rPr>
              <a:t>         </a:t>
            </a:r>
            <a:r>
              <a:rPr lang="en-US" sz="2800" i="0" dirty="0" err="1" smtClean="0">
                <a:latin typeface="Arial" pitchFamily="34" charset="0"/>
                <a:cs typeface="Arial" pitchFamily="34" charset="0"/>
              </a:rPr>
              <a:t>Muối</a:t>
            </a:r>
            <a:r>
              <a:rPr lang="en-US" sz="2800" i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i="0" dirty="0" err="1">
                <a:latin typeface="Arial" pitchFamily="34" charset="0"/>
                <a:cs typeface="Arial" pitchFamily="34" charset="0"/>
              </a:rPr>
              <a:t>nitrat</a:t>
            </a:r>
            <a:r>
              <a:rPr lang="en-US" sz="2800" i="0" dirty="0">
                <a:latin typeface="Arial" pitchFamily="34" charset="0"/>
                <a:cs typeface="Arial" pitchFamily="34" charset="0"/>
              </a:rPr>
              <a:t> + H</a:t>
            </a:r>
            <a:r>
              <a:rPr lang="en-US" sz="2800" i="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800" i="0" dirty="0">
                <a:latin typeface="Arial" pitchFamily="34" charset="0"/>
                <a:cs typeface="Arial" pitchFamily="34" charset="0"/>
              </a:rPr>
              <a:t>O +</a:t>
            </a:r>
            <a:endParaRPr lang="fr-FR" sz="2800" i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1881" name="Line 25"/>
          <p:cNvSpPr>
            <a:spLocks noChangeShapeType="1"/>
          </p:cNvSpPr>
          <p:nvPr/>
        </p:nvSpPr>
        <p:spPr bwMode="auto">
          <a:xfrm>
            <a:off x="3048000" y="1219200"/>
            <a:ext cx="533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82" name="Text Box 26"/>
          <p:cNvSpPr txBox="1">
            <a:spLocks noChangeArrowheads="1"/>
          </p:cNvSpPr>
          <p:nvPr/>
        </p:nvSpPr>
        <p:spPr bwMode="auto">
          <a:xfrm>
            <a:off x="381000" y="2743199"/>
            <a:ext cx="8305800" cy="1160463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i="0" dirty="0">
                <a:cs typeface="Times New Roman" pitchFamily="18" charset="0"/>
              </a:rPr>
              <a:t>KL          + </a:t>
            </a:r>
            <a:r>
              <a:rPr lang="en-US" sz="2800" i="0" dirty="0" smtClean="0">
                <a:cs typeface="Times New Roman" pitchFamily="18" charset="0"/>
              </a:rPr>
              <a:t>H</a:t>
            </a:r>
            <a:r>
              <a:rPr lang="en-US" sz="2800" i="0" baseline="-25000" dirty="0" smtClean="0">
                <a:cs typeface="Times New Roman" pitchFamily="18" charset="0"/>
              </a:rPr>
              <a:t>2</a:t>
            </a:r>
            <a:r>
              <a:rPr lang="en-US" sz="2800" i="0" dirty="0" smtClean="0">
                <a:cs typeface="Times New Roman" pitchFamily="18" charset="0"/>
              </a:rPr>
              <a:t>SO</a:t>
            </a:r>
            <a:r>
              <a:rPr lang="en-US" sz="2800" i="0" baseline="-25000" dirty="0" smtClean="0">
                <a:cs typeface="Times New Roman" pitchFamily="18" charset="0"/>
              </a:rPr>
              <a:t>4đặc</a:t>
            </a:r>
            <a:r>
              <a:rPr lang="en-US" sz="2800" i="0" dirty="0" smtClean="0">
                <a:cs typeface="Times New Roman" pitchFamily="18" charset="0"/>
              </a:rPr>
              <a:t>    </a:t>
            </a:r>
            <a:r>
              <a:rPr lang="en-US" sz="2800" i="0" dirty="0" err="1" smtClean="0">
                <a:cs typeface="Times New Roman" pitchFamily="18" charset="0"/>
              </a:rPr>
              <a:t>Muối</a:t>
            </a:r>
            <a:r>
              <a:rPr lang="en-US" sz="2800" i="0" dirty="0" smtClean="0">
                <a:cs typeface="Times New Roman" pitchFamily="18" charset="0"/>
              </a:rPr>
              <a:t> </a:t>
            </a:r>
            <a:r>
              <a:rPr lang="en-US" sz="2800" i="0" dirty="0" err="1">
                <a:cs typeface="Times New Roman" pitchFamily="18" charset="0"/>
              </a:rPr>
              <a:t>sunfat</a:t>
            </a:r>
            <a:r>
              <a:rPr lang="en-US" sz="2800" i="0" dirty="0">
                <a:cs typeface="Times New Roman" pitchFamily="18" charset="0"/>
              </a:rPr>
              <a:t> + H</a:t>
            </a:r>
            <a:r>
              <a:rPr lang="en-US" sz="2800" i="0" baseline="-25000" dirty="0">
                <a:cs typeface="Times New Roman" pitchFamily="18" charset="0"/>
              </a:rPr>
              <a:t>2</a:t>
            </a:r>
            <a:r>
              <a:rPr lang="en-US" sz="2800" i="0" dirty="0">
                <a:cs typeface="Times New Roman" pitchFamily="18" charset="0"/>
              </a:rPr>
              <a:t>O+   SO</a:t>
            </a:r>
            <a:r>
              <a:rPr lang="en-US" sz="2800" i="0" baseline="-25000" dirty="0">
                <a:cs typeface="Times New Roman" pitchFamily="18" charset="0"/>
              </a:rPr>
              <a:t>2</a:t>
            </a:r>
            <a:r>
              <a:rPr lang="en-US" sz="2800" i="0" dirty="0">
                <a:cs typeface="Times New Roman" pitchFamily="18" charset="0"/>
                <a:sym typeface="Symbol" pitchFamily="18" charset="2"/>
              </a:rPr>
              <a:t></a:t>
            </a:r>
            <a:r>
              <a:rPr lang="en-US" sz="2800" i="0" dirty="0">
                <a:cs typeface="Times New Roman" pitchFamily="18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sz="2800" i="0" dirty="0">
                <a:cs typeface="Times New Roman" pitchFamily="18" charset="0"/>
              </a:rPr>
              <a:t> </a:t>
            </a:r>
            <a:r>
              <a:rPr lang="en-US" sz="2800" i="0" dirty="0" err="1" smtClean="0">
                <a:cs typeface="Times New Roman" pitchFamily="18" charset="0"/>
              </a:rPr>
              <a:t>trừ</a:t>
            </a:r>
            <a:r>
              <a:rPr lang="en-US" sz="2800" i="0" dirty="0" smtClean="0">
                <a:cs typeface="Times New Roman" pitchFamily="18" charset="0"/>
              </a:rPr>
              <a:t> Au</a:t>
            </a:r>
            <a:r>
              <a:rPr lang="en-US" sz="2800" i="0" dirty="0">
                <a:cs typeface="Times New Roman" pitchFamily="18" charset="0"/>
              </a:rPr>
              <a:t>, </a:t>
            </a:r>
            <a:r>
              <a:rPr lang="en-US" sz="2800" i="0" dirty="0" err="1">
                <a:cs typeface="Times New Roman" pitchFamily="18" charset="0"/>
              </a:rPr>
              <a:t>Pt</a:t>
            </a:r>
            <a:r>
              <a:rPr lang="en-US" sz="2800" i="0" dirty="0">
                <a:cs typeface="Times New Roman" pitchFamily="18" charset="0"/>
              </a:rPr>
              <a:t>                                                          S, H</a:t>
            </a:r>
            <a:r>
              <a:rPr lang="en-US" sz="2800" i="0" baseline="-25000" dirty="0">
                <a:cs typeface="Times New Roman" pitchFamily="18" charset="0"/>
              </a:rPr>
              <a:t>2</a:t>
            </a:r>
            <a:r>
              <a:rPr lang="en-US" sz="2800" i="0" dirty="0">
                <a:cs typeface="Times New Roman" pitchFamily="18" charset="0"/>
              </a:rPr>
              <a:t>S</a:t>
            </a:r>
            <a:endParaRPr lang="fr-FR" sz="2800" i="0" dirty="0">
              <a:cs typeface="Times New Roman" pitchFamily="18" charset="0"/>
            </a:endParaRPr>
          </a:p>
        </p:txBody>
      </p:sp>
      <p:sp>
        <p:nvSpPr>
          <p:cNvPr id="121883" name="Text Box 27"/>
          <p:cNvSpPr txBox="1">
            <a:spLocks noChangeArrowheads="1"/>
          </p:cNvSpPr>
          <p:nvPr/>
        </p:nvSpPr>
        <p:spPr bwMode="auto">
          <a:xfrm>
            <a:off x="7462838" y="488950"/>
            <a:ext cx="1600200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 </a:t>
            </a:r>
            <a:r>
              <a:rPr lang="en-US" i="0" dirty="0"/>
              <a:t>NO</a:t>
            </a:r>
            <a:r>
              <a:rPr lang="en-US" i="0" baseline="-25000" dirty="0"/>
              <a:t>2</a:t>
            </a:r>
            <a:r>
              <a:rPr lang="en-US" i="0" dirty="0"/>
              <a:t> ,NO</a:t>
            </a:r>
          </a:p>
          <a:p>
            <a:pPr eaLnBrk="1" hangingPunct="1">
              <a:spcBef>
                <a:spcPct val="50000"/>
              </a:spcBef>
            </a:pPr>
            <a:r>
              <a:rPr lang="en-US" i="0" dirty="0"/>
              <a:t>N</a:t>
            </a:r>
            <a:r>
              <a:rPr lang="en-US" i="0" baseline="-25000" dirty="0"/>
              <a:t>2</a:t>
            </a:r>
            <a:r>
              <a:rPr lang="en-US" i="0" dirty="0"/>
              <a:t>O,  N</a:t>
            </a:r>
            <a:r>
              <a:rPr lang="en-US" i="0" baseline="-25000" dirty="0"/>
              <a:t>2</a:t>
            </a:r>
            <a:r>
              <a:rPr lang="en-US" i="0" dirty="0"/>
              <a:t>, NH</a:t>
            </a:r>
            <a:r>
              <a:rPr lang="en-US" i="0" baseline="-25000" dirty="0"/>
              <a:t>4</a:t>
            </a:r>
            <a:r>
              <a:rPr lang="en-US" i="0" dirty="0"/>
              <a:t>NO</a:t>
            </a:r>
            <a:r>
              <a:rPr lang="en-US" i="0" baseline="-25000" dirty="0"/>
              <a:t>3</a:t>
            </a:r>
            <a:r>
              <a:rPr lang="en-US" dirty="0"/>
              <a:t> </a:t>
            </a:r>
          </a:p>
        </p:txBody>
      </p:sp>
      <p:sp>
        <p:nvSpPr>
          <p:cNvPr id="121884" name="Text Box 28"/>
          <p:cNvSpPr txBox="1">
            <a:spLocks noChangeArrowheads="1"/>
          </p:cNvSpPr>
          <p:nvPr/>
        </p:nvSpPr>
        <p:spPr bwMode="auto">
          <a:xfrm>
            <a:off x="6966857" y="229961"/>
            <a:ext cx="106680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9600" b="0" i="0" dirty="0"/>
              <a:t>{</a:t>
            </a:r>
          </a:p>
        </p:txBody>
      </p:sp>
      <p:sp>
        <p:nvSpPr>
          <p:cNvPr id="121886" name="Text Box 30"/>
          <p:cNvSpPr txBox="1">
            <a:spLocks noChangeArrowheads="1"/>
          </p:cNvSpPr>
          <p:nvPr/>
        </p:nvSpPr>
        <p:spPr bwMode="auto">
          <a:xfrm>
            <a:off x="0" y="1276350"/>
            <a:ext cx="175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(Trừ Au, Pt)</a:t>
            </a:r>
          </a:p>
        </p:txBody>
      </p:sp>
      <p:sp>
        <p:nvSpPr>
          <p:cNvPr id="121889" name="Text Box 33"/>
          <p:cNvSpPr txBox="1">
            <a:spLocks noChangeArrowheads="1"/>
          </p:cNvSpPr>
          <p:nvPr/>
        </p:nvSpPr>
        <p:spPr bwMode="auto">
          <a:xfrm>
            <a:off x="0" y="1905000"/>
            <a:ext cx="8915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/>
              <a:t>  3Cu + 8HNO</a:t>
            </a:r>
            <a:r>
              <a:rPr lang="en-US" sz="3200" i="0" baseline="-25000" dirty="0"/>
              <a:t>3   </a:t>
            </a:r>
            <a:r>
              <a:rPr lang="en-US" sz="3200" i="0" dirty="0"/>
              <a:t>             3Cu(NO</a:t>
            </a:r>
            <a:r>
              <a:rPr lang="en-US" sz="3200" i="0" baseline="-25000" dirty="0"/>
              <a:t>3</a:t>
            </a:r>
            <a:r>
              <a:rPr lang="en-US" sz="3200" i="0" dirty="0"/>
              <a:t>)</a:t>
            </a:r>
            <a:r>
              <a:rPr lang="en-US" sz="3200" i="0" baseline="-25000" dirty="0"/>
              <a:t>2</a:t>
            </a:r>
            <a:r>
              <a:rPr lang="en-US" sz="3200" i="0" dirty="0"/>
              <a:t> + 4H</a:t>
            </a:r>
            <a:r>
              <a:rPr lang="en-US" sz="3200" i="0" baseline="-25000" dirty="0"/>
              <a:t>2</a:t>
            </a:r>
            <a:r>
              <a:rPr lang="en-US" sz="3200" i="0" dirty="0"/>
              <a:t>O + 2NO</a:t>
            </a:r>
          </a:p>
        </p:txBody>
      </p:sp>
      <p:sp>
        <p:nvSpPr>
          <p:cNvPr id="121890" name="Text Box 34"/>
          <p:cNvSpPr txBox="1">
            <a:spLocks noChangeArrowheads="1"/>
          </p:cNvSpPr>
          <p:nvPr/>
        </p:nvSpPr>
        <p:spPr bwMode="auto">
          <a:xfrm>
            <a:off x="2633663" y="2109788"/>
            <a:ext cx="1371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/>
              <a:t>loãng</a:t>
            </a:r>
            <a:endParaRPr lang="en-US" dirty="0"/>
          </a:p>
        </p:txBody>
      </p:sp>
      <p:sp>
        <p:nvSpPr>
          <p:cNvPr id="121891" name="Text Box 35"/>
          <p:cNvSpPr txBox="1">
            <a:spLocks noChangeArrowheads="1"/>
          </p:cNvSpPr>
          <p:nvPr/>
        </p:nvSpPr>
        <p:spPr bwMode="auto">
          <a:xfrm>
            <a:off x="3205163" y="1323975"/>
            <a:ext cx="312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(KL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oxh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)</a:t>
            </a:r>
          </a:p>
        </p:txBody>
      </p:sp>
      <p:sp>
        <p:nvSpPr>
          <p:cNvPr id="121892" name="Line 36"/>
          <p:cNvSpPr>
            <a:spLocks noChangeShapeType="1"/>
          </p:cNvSpPr>
          <p:nvPr/>
        </p:nvSpPr>
        <p:spPr bwMode="auto">
          <a:xfrm>
            <a:off x="3200400" y="2209800"/>
            <a:ext cx="533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93" name="Text Box 37"/>
          <p:cNvSpPr txBox="1">
            <a:spLocks noChangeArrowheads="1"/>
          </p:cNvSpPr>
          <p:nvPr/>
        </p:nvSpPr>
        <p:spPr bwMode="auto">
          <a:xfrm>
            <a:off x="304800" y="168116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o</a:t>
            </a:r>
          </a:p>
        </p:txBody>
      </p:sp>
      <p:sp>
        <p:nvSpPr>
          <p:cNvPr id="121894" name="Text Box 38"/>
          <p:cNvSpPr txBox="1">
            <a:spLocks noChangeArrowheads="1"/>
          </p:cNvSpPr>
          <p:nvPr/>
        </p:nvSpPr>
        <p:spPr bwMode="auto">
          <a:xfrm>
            <a:off x="4191000" y="1666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+2</a:t>
            </a:r>
          </a:p>
        </p:txBody>
      </p:sp>
      <p:sp>
        <p:nvSpPr>
          <p:cNvPr id="121895" name="Text Box 39"/>
          <p:cNvSpPr txBox="1">
            <a:spLocks noChangeArrowheads="1"/>
          </p:cNvSpPr>
          <p:nvPr/>
        </p:nvSpPr>
        <p:spPr bwMode="auto">
          <a:xfrm>
            <a:off x="1676400" y="1676400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+5</a:t>
            </a:r>
          </a:p>
        </p:txBody>
      </p:sp>
      <p:sp>
        <p:nvSpPr>
          <p:cNvPr id="121896" name="Text Box 40"/>
          <p:cNvSpPr txBox="1">
            <a:spLocks noChangeArrowheads="1"/>
          </p:cNvSpPr>
          <p:nvPr/>
        </p:nvSpPr>
        <p:spPr bwMode="auto">
          <a:xfrm>
            <a:off x="7848600" y="168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+2</a:t>
            </a:r>
          </a:p>
        </p:txBody>
      </p:sp>
      <p:sp>
        <p:nvSpPr>
          <p:cNvPr id="121897" name="Line 41"/>
          <p:cNvSpPr>
            <a:spLocks noChangeShapeType="1"/>
          </p:cNvSpPr>
          <p:nvPr/>
        </p:nvSpPr>
        <p:spPr bwMode="auto">
          <a:xfrm>
            <a:off x="3352800" y="2990850"/>
            <a:ext cx="533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98" name="Text Box 42"/>
          <p:cNvSpPr txBox="1">
            <a:spLocks noChangeArrowheads="1"/>
          </p:cNvSpPr>
          <p:nvPr/>
        </p:nvSpPr>
        <p:spPr bwMode="auto">
          <a:xfrm>
            <a:off x="3348038" y="3276600"/>
            <a:ext cx="312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(KL số oxh cao nhất )</a:t>
            </a:r>
          </a:p>
        </p:txBody>
      </p:sp>
      <p:sp>
        <p:nvSpPr>
          <p:cNvPr id="121899" name="Text Box 43"/>
          <p:cNvSpPr txBox="1">
            <a:spLocks noChangeArrowheads="1"/>
          </p:cNvSpPr>
          <p:nvPr/>
        </p:nvSpPr>
        <p:spPr bwMode="auto">
          <a:xfrm>
            <a:off x="304800" y="4191000"/>
            <a:ext cx="8534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 </a:t>
            </a:r>
            <a:r>
              <a:rPr lang="en-US" sz="3200" i="0" dirty="0"/>
              <a:t>Cu + 2H</a:t>
            </a:r>
            <a:r>
              <a:rPr lang="en-US" sz="3200" i="0" baseline="-25000" dirty="0"/>
              <a:t>2</a:t>
            </a:r>
            <a:r>
              <a:rPr lang="en-US" sz="3200" i="0" dirty="0"/>
              <a:t>SO</a:t>
            </a:r>
            <a:r>
              <a:rPr lang="en-US" sz="3200" i="0" baseline="-25000" dirty="0"/>
              <a:t>4</a:t>
            </a:r>
            <a:r>
              <a:rPr lang="en-US" sz="3200" i="0" dirty="0"/>
              <a:t> </a:t>
            </a:r>
            <a:r>
              <a:rPr lang="en-US" sz="3200" i="0" dirty="0" err="1"/>
              <a:t>đặc</a:t>
            </a:r>
            <a:r>
              <a:rPr lang="en-US" sz="3200" i="0" dirty="0"/>
              <a:t>, </a:t>
            </a:r>
            <a:r>
              <a:rPr lang="en-US" sz="3200" i="0" dirty="0" err="1"/>
              <a:t>nóng</a:t>
            </a:r>
            <a:r>
              <a:rPr lang="en-US" sz="3200" i="0" dirty="0">
                <a:sym typeface="Wingdings" pitchFamily="2" charset="2"/>
              </a:rPr>
              <a:t> CuSO</a:t>
            </a:r>
            <a:r>
              <a:rPr lang="en-US" sz="3200" i="0" baseline="-25000" dirty="0">
                <a:sym typeface="Wingdings" pitchFamily="2" charset="2"/>
              </a:rPr>
              <a:t>4 </a:t>
            </a:r>
            <a:r>
              <a:rPr lang="en-US" sz="3200" i="0" dirty="0">
                <a:sym typeface="Wingdings" pitchFamily="2" charset="2"/>
              </a:rPr>
              <a:t>+ SO</a:t>
            </a:r>
            <a:r>
              <a:rPr lang="en-US" sz="3200" i="0" baseline="-25000" dirty="0">
                <a:sym typeface="Wingdings" pitchFamily="2" charset="2"/>
              </a:rPr>
              <a:t>2</a:t>
            </a:r>
            <a:r>
              <a:rPr lang="en-US" sz="3200" i="0" dirty="0">
                <a:sym typeface="Wingdings" pitchFamily="2" charset="2"/>
              </a:rPr>
              <a:t> + 2H</a:t>
            </a:r>
            <a:r>
              <a:rPr lang="en-US" sz="3200" i="0" baseline="-25000" dirty="0">
                <a:sym typeface="Wingdings" pitchFamily="2" charset="2"/>
              </a:rPr>
              <a:t>2</a:t>
            </a:r>
            <a:r>
              <a:rPr lang="en-US" sz="3200" i="0" dirty="0">
                <a:sym typeface="Wingdings" pitchFamily="2" charset="2"/>
              </a:rPr>
              <a:t>O</a:t>
            </a:r>
          </a:p>
        </p:txBody>
      </p:sp>
      <p:sp>
        <p:nvSpPr>
          <p:cNvPr id="121901" name="Text Box 45"/>
          <p:cNvSpPr txBox="1">
            <a:spLocks noChangeArrowheads="1"/>
          </p:cNvSpPr>
          <p:nvPr/>
        </p:nvSpPr>
        <p:spPr bwMode="auto">
          <a:xfrm>
            <a:off x="471488" y="3990975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o</a:t>
            </a:r>
          </a:p>
        </p:txBody>
      </p:sp>
      <p:sp>
        <p:nvSpPr>
          <p:cNvPr id="121902" name="Text Box 46"/>
          <p:cNvSpPr txBox="1">
            <a:spLocks noChangeArrowheads="1"/>
          </p:cNvSpPr>
          <p:nvPr/>
        </p:nvSpPr>
        <p:spPr bwMode="auto">
          <a:xfrm>
            <a:off x="1905000" y="3995738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+6</a:t>
            </a:r>
          </a:p>
        </p:txBody>
      </p:sp>
      <p:sp>
        <p:nvSpPr>
          <p:cNvPr id="121903" name="Text Box 47"/>
          <p:cNvSpPr txBox="1">
            <a:spLocks noChangeArrowheads="1"/>
          </p:cNvSpPr>
          <p:nvPr/>
        </p:nvSpPr>
        <p:spPr bwMode="auto">
          <a:xfrm>
            <a:off x="5033963" y="39814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+2</a:t>
            </a:r>
          </a:p>
        </p:txBody>
      </p:sp>
      <p:sp>
        <p:nvSpPr>
          <p:cNvPr id="121904" name="Text Box 48"/>
          <p:cNvSpPr txBox="1">
            <a:spLocks noChangeArrowheads="1"/>
          </p:cNvSpPr>
          <p:nvPr/>
        </p:nvSpPr>
        <p:spPr bwMode="auto">
          <a:xfrm>
            <a:off x="6524625" y="4005263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+4</a:t>
            </a:r>
          </a:p>
        </p:txBody>
      </p:sp>
      <p:sp>
        <p:nvSpPr>
          <p:cNvPr id="121905" name="Text Box 49"/>
          <p:cNvSpPr txBox="1">
            <a:spLocks noChangeArrowheads="1"/>
          </p:cNvSpPr>
          <p:nvPr/>
        </p:nvSpPr>
        <p:spPr bwMode="auto">
          <a:xfrm>
            <a:off x="71438" y="5334000"/>
            <a:ext cx="8991600" cy="557213"/>
          </a:xfrm>
          <a:prstGeom prst="rect">
            <a:avLst/>
          </a:prstGeom>
          <a:solidFill>
            <a:srgbClr val="00FF00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/>
              <a:t>Chú ý: Al, Fe, Cr không tác dụng HNO</a:t>
            </a:r>
            <a:r>
              <a:rPr lang="en-US" sz="2800" baseline="-25000"/>
              <a:t>3</a:t>
            </a:r>
            <a:r>
              <a:rPr lang="en-US" sz="2800"/>
              <a:t>, H</a:t>
            </a:r>
            <a:r>
              <a:rPr lang="en-US" sz="2800" baseline="-25000"/>
              <a:t>2</a:t>
            </a:r>
            <a:r>
              <a:rPr lang="en-US" sz="2800"/>
              <a:t>SO</a:t>
            </a:r>
            <a:r>
              <a:rPr lang="en-US" sz="2800" baseline="-25000"/>
              <a:t>4</a:t>
            </a:r>
            <a:r>
              <a:rPr lang="en-US" sz="2800"/>
              <a:t> đặc, nguội</a:t>
            </a:r>
          </a:p>
        </p:txBody>
      </p:sp>
      <p:sp>
        <p:nvSpPr>
          <p:cNvPr id="121906" name="Text Box 50"/>
          <p:cNvSpPr txBox="1">
            <a:spLocks noChangeArrowheads="1"/>
          </p:cNvSpPr>
          <p:nvPr/>
        </p:nvSpPr>
        <p:spPr bwMode="auto">
          <a:xfrm>
            <a:off x="6737124" y="2323193"/>
            <a:ext cx="83820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9600" b="0" i="0" dirty="0" smtClean="0"/>
              <a:t>{  </a:t>
            </a:r>
            <a:endParaRPr lang="en-US" sz="9600" b="0" i="0" dirty="0"/>
          </a:p>
        </p:txBody>
      </p:sp>
      <p:sp>
        <p:nvSpPr>
          <p:cNvPr id="121907" name="Text Box 51"/>
          <p:cNvSpPr txBox="1">
            <a:spLocks noChangeArrowheads="1"/>
          </p:cNvSpPr>
          <p:nvPr/>
        </p:nvSpPr>
        <p:spPr bwMode="auto">
          <a:xfrm>
            <a:off x="0" y="2286000"/>
            <a:ext cx="1447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>
                <a:solidFill>
                  <a:srgbClr val="FF0000"/>
                </a:solidFill>
              </a:rPr>
              <a:t>Tính khử</a:t>
            </a:r>
          </a:p>
        </p:txBody>
      </p:sp>
      <p:sp>
        <p:nvSpPr>
          <p:cNvPr id="121908" name="Text Box 52"/>
          <p:cNvSpPr txBox="1">
            <a:spLocks noChangeArrowheads="1"/>
          </p:cNvSpPr>
          <p:nvPr/>
        </p:nvSpPr>
        <p:spPr bwMode="auto">
          <a:xfrm>
            <a:off x="0" y="4648200"/>
            <a:ext cx="1447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>
                <a:solidFill>
                  <a:srgbClr val="FF0000"/>
                </a:solidFill>
              </a:rPr>
              <a:t>Tính khử</a:t>
            </a:r>
          </a:p>
        </p:txBody>
      </p:sp>
      <p:graphicFrame>
        <p:nvGraphicFramePr>
          <p:cNvPr id="121909" name="Group 53"/>
          <p:cNvGraphicFramePr>
            <a:graphicFrameLocks noGrp="1"/>
          </p:cNvGraphicFramePr>
          <p:nvPr>
            <p:ph/>
          </p:nvPr>
        </p:nvGraphicFramePr>
        <p:xfrm>
          <a:off x="381000" y="5334000"/>
          <a:ext cx="8458200" cy="762000"/>
        </p:xfrm>
        <a:graphic>
          <a:graphicData uri="http://schemas.openxmlformats.org/drawingml/2006/table">
            <a:tbl>
              <a:tblPr/>
              <a:tblGrid>
                <a:gridCol w="422275"/>
                <a:gridCol w="565150"/>
                <a:gridCol w="561975"/>
                <a:gridCol w="635000"/>
                <a:gridCol w="458788"/>
                <a:gridCol w="530225"/>
                <a:gridCol w="525462"/>
                <a:gridCol w="530225"/>
                <a:gridCol w="527050"/>
                <a:gridCol w="530225"/>
                <a:gridCol w="422275"/>
                <a:gridCol w="633413"/>
                <a:gridCol w="530225"/>
                <a:gridCol w="528637"/>
                <a:gridCol w="492125"/>
                <a:gridCol w="565150"/>
              </a:tblGrid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Ca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Zn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Fe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Pb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Cu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Hg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Pt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0" y="109538"/>
            <a:ext cx="6472238" cy="6096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lin ang="5400000" scaled="1"/>
          </a:gradFill>
          <a:ln w="57150" cmpd="thinThick">
            <a:solidFill>
              <a:srgbClr val="FF33CC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dirty="0" smtClean="0">
                <a:latin typeface="Arial" charset="0"/>
              </a:rPr>
              <a:t>2.2.2</a:t>
            </a:r>
            <a:r>
              <a:rPr lang="en-US" sz="2800" i="0" dirty="0" smtClean="0">
                <a:latin typeface="Arial" charset="0"/>
              </a:rPr>
              <a:t>. </a:t>
            </a:r>
            <a:r>
              <a:rPr lang="en-US" sz="2800" i="0" u="sng" dirty="0" err="1">
                <a:latin typeface="Arial" charset="0"/>
              </a:rPr>
              <a:t>Với</a:t>
            </a:r>
            <a:r>
              <a:rPr lang="en-US" sz="2800" i="0" u="sng" dirty="0">
                <a:latin typeface="Arial" charset="0"/>
              </a:rPr>
              <a:t> dung </a:t>
            </a:r>
            <a:r>
              <a:rPr lang="en-US" sz="2800" i="0" u="sng" dirty="0" err="1">
                <a:latin typeface="Arial" charset="0"/>
              </a:rPr>
              <a:t>dịch</a:t>
            </a:r>
            <a:r>
              <a:rPr lang="en-US" sz="2800" i="0" u="sng" dirty="0">
                <a:latin typeface="Arial" charset="0"/>
              </a:rPr>
              <a:t> </a:t>
            </a:r>
            <a:r>
              <a:rPr lang="en-US" sz="2800" u="sng" dirty="0">
                <a:latin typeface="Arial" charset="0"/>
              </a:rPr>
              <a:t>HNO</a:t>
            </a:r>
            <a:r>
              <a:rPr lang="en-US" sz="2800" u="sng" baseline="-25000" dirty="0">
                <a:latin typeface="Arial" charset="0"/>
              </a:rPr>
              <a:t>3</a:t>
            </a:r>
            <a:r>
              <a:rPr lang="en-US" sz="2800" u="sng" dirty="0">
                <a:latin typeface="Arial" charset="0"/>
              </a:rPr>
              <a:t>,H</a:t>
            </a:r>
            <a:r>
              <a:rPr lang="en-US" sz="2800" u="sng" baseline="-25000" dirty="0">
                <a:latin typeface="Arial" charset="0"/>
              </a:rPr>
              <a:t>2</a:t>
            </a:r>
            <a:r>
              <a:rPr lang="en-US" sz="2800" u="sng" dirty="0">
                <a:latin typeface="Arial" charset="0"/>
              </a:rPr>
              <a:t>SO</a:t>
            </a:r>
            <a:r>
              <a:rPr lang="en-US" sz="2800" u="sng" baseline="-25000" dirty="0">
                <a:latin typeface="Arial" charset="0"/>
              </a:rPr>
              <a:t>4</a:t>
            </a:r>
            <a:r>
              <a:rPr lang="en-US" sz="2800" u="sng" dirty="0">
                <a:latin typeface="Arial" charset="0"/>
              </a:rPr>
              <a:t>đặc: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i="0" dirty="0" smtClean="0">
                <a:latin typeface="Arial" charset="0"/>
              </a:rPr>
              <a:t> </a:t>
            </a:r>
            <a:r>
              <a:rPr lang="en-US" sz="2800" i="0" dirty="0" smtClean="0">
                <a:solidFill>
                  <a:srgbClr val="000099"/>
                </a:solidFill>
                <a:latin typeface="Arial" charset="0"/>
              </a:rPr>
              <a:t>       </a:t>
            </a:r>
            <a:endParaRPr lang="en-US" sz="2800" i="0" dirty="0">
              <a:solidFill>
                <a:srgbClr val="000099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730733"/>
      </p:ext>
    </p:extLst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1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21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21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21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21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1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21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21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21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21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21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21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21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121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121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121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121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21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121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21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121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6" dur="500"/>
                                        <p:tgtEl>
                                          <p:spTgt spid="121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9" dur="500"/>
                                        <p:tgtEl>
                                          <p:spTgt spid="121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121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500"/>
                                        <p:tgtEl>
                                          <p:spTgt spid="121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500"/>
                                        <p:tgtEl>
                                          <p:spTgt spid="121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0" presetClass="emph" presetSubtype="0" repeatCount="1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2" dur="3000" fill="hold"/>
                                        <p:tgtEl>
                                          <p:spTgt spid="1219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3" dur="3000" fill="hold"/>
                                        <p:tgtEl>
                                          <p:spTgt spid="1219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4" dur="3000" fill="hold"/>
                                        <p:tgtEl>
                                          <p:spTgt spid="1219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5" dur="3000" fill="hold"/>
                                        <p:tgtEl>
                                          <p:spTgt spid="1219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7" dur="500"/>
                                        <p:tgtEl>
                                          <p:spTgt spid="1219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80" grpId="0"/>
      <p:bldP spid="121881" grpId="0" animBg="1"/>
      <p:bldP spid="121882" grpId="0" animBg="1"/>
      <p:bldP spid="121883" grpId="0"/>
      <p:bldP spid="121884" grpId="0"/>
      <p:bldP spid="121886" grpId="0"/>
      <p:bldP spid="121889" grpId="0"/>
      <p:bldP spid="121890" grpId="0"/>
      <p:bldP spid="121891" grpId="0"/>
      <p:bldP spid="121892" grpId="0" animBg="1"/>
      <p:bldP spid="121893" grpId="0"/>
      <p:bldP spid="121894" grpId="0"/>
      <p:bldP spid="121895" grpId="0"/>
      <p:bldP spid="121896" grpId="0"/>
      <p:bldP spid="121897" grpId="0" animBg="1"/>
      <p:bldP spid="121898" grpId="0"/>
      <p:bldP spid="121899" grpId="0"/>
      <p:bldP spid="121901" grpId="0"/>
      <p:bldP spid="121902" grpId="0"/>
      <p:bldP spid="121903" grpId="0"/>
      <p:bldP spid="121904" grpId="0"/>
      <p:bldP spid="121905" grpId="0" animBg="1"/>
      <p:bldP spid="121905" grpId="1" animBg="1"/>
      <p:bldP spid="121906" grpId="0"/>
      <p:bldP spid="121907" grpId="0"/>
      <p:bldP spid="12190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4"/>
          <p:cNvSpPr txBox="1">
            <a:spLocks noChangeArrowheads="1"/>
          </p:cNvSpPr>
          <p:nvPr/>
        </p:nvSpPr>
        <p:spPr bwMode="auto">
          <a:xfrm>
            <a:off x="150359" y="990600"/>
            <a:ext cx="47244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000" i="0" dirty="0" smtClean="0">
                <a:latin typeface="Arial" pitchFamily="34" charset="0"/>
                <a:cs typeface="Arial" pitchFamily="34" charset="0"/>
              </a:rPr>
              <a:t>2.3.Tác </a:t>
            </a:r>
            <a:r>
              <a:rPr lang="en-US" sz="3000" i="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000" i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i="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000" i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i="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000" i="0" dirty="0"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24622" name="Text Box 46"/>
          <p:cNvSpPr txBox="1">
            <a:spLocks noChangeArrowheads="1"/>
          </p:cNvSpPr>
          <p:nvPr/>
        </p:nvSpPr>
        <p:spPr bwMode="auto">
          <a:xfrm>
            <a:off x="228600" y="3691619"/>
            <a:ext cx="4114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dirty="0">
                <a:solidFill>
                  <a:schemeClr val="accent2"/>
                </a:solidFill>
              </a:rPr>
              <a:t>PTP</a:t>
            </a:r>
            <a:r>
              <a:rPr lang="en-US" sz="2800" dirty="0">
                <a:solidFill>
                  <a:srgbClr val="CC0066"/>
                </a:solidFill>
              </a:rPr>
              <a:t>Ư</a:t>
            </a:r>
            <a:r>
              <a:rPr lang="en-US" sz="3200" dirty="0">
                <a:solidFill>
                  <a:schemeClr val="accent2"/>
                </a:solidFill>
              </a:rPr>
              <a:t>: 2Na + 2H</a:t>
            </a:r>
            <a:r>
              <a:rPr lang="en-US" sz="3200" baseline="-25000" dirty="0">
                <a:solidFill>
                  <a:schemeClr val="accent2"/>
                </a:solidFill>
              </a:rPr>
              <a:t>2</a:t>
            </a:r>
            <a:r>
              <a:rPr lang="en-US" sz="3200" dirty="0">
                <a:solidFill>
                  <a:schemeClr val="accent2"/>
                </a:solidFill>
              </a:rPr>
              <a:t>O </a:t>
            </a:r>
            <a:r>
              <a:rPr lang="en-US" sz="3200" dirty="0">
                <a:solidFill>
                  <a:schemeClr val="accent2"/>
                </a:solidFill>
                <a:sym typeface="Wingdings" pitchFamily="2" charset="2"/>
              </a:rPr>
              <a:t></a:t>
            </a:r>
            <a:endParaRPr lang="en-US" sz="3200" baseline="-25000" dirty="0">
              <a:solidFill>
                <a:schemeClr val="accent2"/>
              </a:solidFill>
              <a:sym typeface="Wingdings" pitchFamily="2" charset="2"/>
            </a:endParaRPr>
          </a:p>
        </p:txBody>
      </p:sp>
      <p:sp>
        <p:nvSpPr>
          <p:cNvPr id="24670" name="Text Box 94"/>
          <p:cNvSpPr txBox="1">
            <a:spLocks noChangeArrowheads="1"/>
          </p:cNvSpPr>
          <p:nvPr/>
        </p:nvSpPr>
        <p:spPr bwMode="auto">
          <a:xfrm>
            <a:off x="4325824" y="3675971"/>
            <a:ext cx="2667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dirty="0">
                <a:solidFill>
                  <a:schemeClr val="accent2"/>
                </a:solidFill>
                <a:sym typeface="Wingdings" pitchFamily="2" charset="2"/>
              </a:rPr>
              <a:t>2NaOH + H</a:t>
            </a:r>
            <a:r>
              <a:rPr lang="en-US" sz="3200" baseline="-25000" dirty="0">
                <a:solidFill>
                  <a:schemeClr val="accent2"/>
                </a:solidFill>
                <a:sym typeface="Wingdings" pitchFamily="2" charset="2"/>
              </a:rPr>
              <a:t>2 </a:t>
            </a:r>
            <a:r>
              <a:rPr lang="en-US" i="0" dirty="0">
                <a:sym typeface="Symbol" pitchFamily="18" charset="2"/>
              </a:rPr>
              <a:t></a:t>
            </a:r>
          </a:p>
        </p:txBody>
      </p:sp>
      <p:sp>
        <p:nvSpPr>
          <p:cNvPr id="24678" name="Text Box 102"/>
          <p:cNvSpPr txBox="1">
            <a:spLocks noChangeArrowheads="1"/>
          </p:cNvSpPr>
          <p:nvPr/>
        </p:nvSpPr>
        <p:spPr bwMode="auto">
          <a:xfrm>
            <a:off x="1863045" y="3224894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o</a:t>
            </a:r>
          </a:p>
        </p:txBody>
      </p:sp>
      <p:sp>
        <p:nvSpPr>
          <p:cNvPr id="24679" name="Text Box 103"/>
          <p:cNvSpPr txBox="1">
            <a:spLocks noChangeArrowheads="1"/>
          </p:cNvSpPr>
          <p:nvPr/>
        </p:nvSpPr>
        <p:spPr bwMode="auto">
          <a:xfrm>
            <a:off x="2967945" y="3234419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+1</a:t>
            </a:r>
          </a:p>
        </p:txBody>
      </p:sp>
      <p:sp>
        <p:nvSpPr>
          <p:cNvPr id="17422" name="Text Box 104"/>
          <p:cNvSpPr txBox="1">
            <a:spLocks noChangeArrowheads="1"/>
          </p:cNvSpPr>
          <p:nvPr/>
        </p:nvSpPr>
        <p:spPr bwMode="auto">
          <a:xfrm>
            <a:off x="3505200" y="5105400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/>
          </a:p>
        </p:txBody>
      </p:sp>
      <p:sp>
        <p:nvSpPr>
          <p:cNvPr id="24681" name="Text Box 105"/>
          <p:cNvSpPr txBox="1">
            <a:spLocks noChangeArrowheads="1"/>
          </p:cNvSpPr>
          <p:nvPr/>
        </p:nvSpPr>
        <p:spPr bwMode="auto">
          <a:xfrm>
            <a:off x="6182633" y="3234419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o</a:t>
            </a:r>
          </a:p>
        </p:txBody>
      </p:sp>
      <p:sp>
        <p:nvSpPr>
          <p:cNvPr id="24682" name="Text Box 106"/>
          <p:cNvSpPr txBox="1">
            <a:spLocks noChangeArrowheads="1"/>
          </p:cNvSpPr>
          <p:nvPr/>
        </p:nvSpPr>
        <p:spPr bwMode="auto">
          <a:xfrm>
            <a:off x="4644345" y="3243944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+1</a:t>
            </a:r>
          </a:p>
        </p:txBody>
      </p:sp>
      <p:sp>
        <p:nvSpPr>
          <p:cNvPr id="24683" name="Text Box 107"/>
          <p:cNvSpPr txBox="1">
            <a:spLocks noChangeArrowheads="1"/>
          </p:cNvSpPr>
          <p:nvPr/>
        </p:nvSpPr>
        <p:spPr bwMode="auto">
          <a:xfrm>
            <a:off x="872445" y="4300086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>
                <a:solidFill>
                  <a:srgbClr val="FF0000"/>
                </a:solidFill>
              </a:rPr>
              <a:t>Chất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khử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4685" name="Text Box 109"/>
          <p:cNvSpPr txBox="1">
            <a:spLocks noChangeArrowheads="1"/>
          </p:cNvSpPr>
          <p:nvPr/>
        </p:nvSpPr>
        <p:spPr bwMode="auto">
          <a:xfrm>
            <a:off x="125413" y="5021943"/>
            <a:ext cx="88392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 err="1"/>
              <a:t>Các</a:t>
            </a:r>
            <a:r>
              <a:rPr lang="en-US" sz="3200" i="0" dirty="0"/>
              <a:t> </a:t>
            </a:r>
            <a:r>
              <a:rPr lang="en-US" sz="3200" i="0" dirty="0" err="1"/>
              <a:t>kim</a:t>
            </a:r>
            <a:r>
              <a:rPr lang="en-US" sz="3200" i="0" dirty="0"/>
              <a:t> </a:t>
            </a:r>
            <a:r>
              <a:rPr lang="en-US" sz="3200" i="0" dirty="0" err="1"/>
              <a:t>loại</a:t>
            </a:r>
            <a:r>
              <a:rPr lang="en-US" sz="3200" i="0" dirty="0"/>
              <a:t> </a:t>
            </a:r>
            <a:r>
              <a:rPr lang="en-US" sz="3200" i="0" dirty="0" err="1"/>
              <a:t>nhóm</a:t>
            </a:r>
            <a:r>
              <a:rPr lang="en-US" sz="3200" i="0" dirty="0"/>
              <a:t> IA, IIA </a:t>
            </a:r>
            <a:r>
              <a:rPr lang="en-US" sz="3200" i="0" dirty="0" err="1"/>
              <a:t>của</a:t>
            </a:r>
            <a:r>
              <a:rPr lang="en-US" sz="3200" i="0" dirty="0"/>
              <a:t> </a:t>
            </a:r>
            <a:r>
              <a:rPr lang="en-US" sz="3200" i="0" dirty="0" err="1"/>
              <a:t>bảng</a:t>
            </a:r>
            <a:r>
              <a:rPr lang="en-US" sz="3200" i="0" dirty="0"/>
              <a:t> </a:t>
            </a:r>
            <a:r>
              <a:rPr lang="en-US" sz="3200" i="0" dirty="0" err="1"/>
              <a:t>tuần</a:t>
            </a:r>
            <a:r>
              <a:rPr lang="en-US" sz="3200" i="0" dirty="0"/>
              <a:t> </a:t>
            </a:r>
            <a:r>
              <a:rPr lang="en-US" sz="3200" i="0" dirty="0" err="1"/>
              <a:t>hoàn</a:t>
            </a:r>
            <a:r>
              <a:rPr lang="en-US" sz="3200" i="0" dirty="0"/>
              <a:t> (</a:t>
            </a:r>
            <a:r>
              <a:rPr lang="en-US" sz="3200" i="0" dirty="0" err="1"/>
              <a:t>trừ</a:t>
            </a:r>
            <a:r>
              <a:rPr lang="en-US" sz="3200" i="0" dirty="0"/>
              <a:t> </a:t>
            </a:r>
            <a:r>
              <a:rPr lang="en-US" sz="3200" i="0" dirty="0" err="1"/>
              <a:t>Be,Mg</a:t>
            </a:r>
            <a:r>
              <a:rPr lang="en-US" sz="3200" i="0" dirty="0"/>
              <a:t>) </a:t>
            </a:r>
            <a:r>
              <a:rPr lang="en-US" sz="3200" i="0" dirty="0" err="1"/>
              <a:t>tác</a:t>
            </a:r>
            <a:r>
              <a:rPr lang="en-US" sz="3200" i="0" dirty="0"/>
              <a:t> </a:t>
            </a:r>
            <a:r>
              <a:rPr lang="en-US" sz="3200" i="0" dirty="0" err="1"/>
              <a:t>dụng</a:t>
            </a:r>
            <a:r>
              <a:rPr lang="en-US" sz="3200" i="0" dirty="0"/>
              <a:t> </a:t>
            </a:r>
            <a:r>
              <a:rPr lang="en-US" sz="3200" i="0" dirty="0" err="1"/>
              <a:t>với</a:t>
            </a:r>
            <a:r>
              <a:rPr lang="en-US" sz="3200" i="0" dirty="0"/>
              <a:t> H</a:t>
            </a:r>
            <a:r>
              <a:rPr lang="en-US" sz="3200" i="0" baseline="-25000" dirty="0"/>
              <a:t>2</a:t>
            </a:r>
            <a:r>
              <a:rPr lang="en-US" sz="3200" i="0" dirty="0"/>
              <a:t>O ở </a:t>
            </a:r>
            <a:r>
              <a:rPr lang="en-US" sz="3200" i="0" dirty="0" err="1"/>
              <a:t>nhiệt</a:t>
            </a:r>
            <a:r>
              <a:rPr lang="en-US" sz="3200" i="0" dirty="0"/>
              <a:t> </a:t>
            </a:r>
            <a:r>
              <a:rPr lang="en-US" sz="3200" i="0" dirty="0" err="1"/>
              <a:t>độ</a:t>
            </a:r>
            <a:r>
              <a:rPr lang="en-US" sz="3200" i="0" dirty="0"/>
              <a:t> </a:t>
            </a:r>
            <a:r>
              <a:rPr lang="en-US" sz="3200" i="0" dirty="0" err="1"/>
              <a:t>thường</a:t>
            </a:r>
            <a:r>
              <a:rPr lang="en-US" sz="3200" i="0" dirty="0"/>
              <a:t>.</a:t>
            </a:r>
          </a:p>
        </p:txBody>
      </p: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41955" y="152400"/>
            <a:ext cx="8567738" cy="52322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rgbClr val="FF0000"/>
            </a:solidFill>
            <a:miter lim="800000"/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i="0" dirty="0">
                <a:solidFill>
                  <a:srgbClr val="000000"/>
                </a:solidFill>
              </a:rPr>
              <a:t>2</a:t>
            </a:r>
            <a:r>
              <a:rPr lang="en-US" sz="2800" i="0" dirty="0" smtClean="0">
                <a:solidFill>
                  <a:srgbClr val="000000"/>
                </a:solidFill>
              </a:rPr>
              <a:t>.TÍNH </a:t>
            </a:r>
            <a:r>
              <a:rPr lang="en-US" sz="2800" i="0" dirty="0">
                <a:solidFill>
                  <a:srgbClr val="000000"/>
                </a:solidFill>
              </a:rPr>
              <a:t>CHẤT HÓA </a:t>
            </a:r>
            <a:r>
              <a:rPr lang="en-US" sz="2800" i="0" dirty="0" smtClean="0">
                <a:solidFill>
                  <a:srgbClr val="000000"/>
                </a:solidFill>
              </a:rPr>
              <a:t>HỌC CHUNG CỦA KIM LOẠI</a:t>
            </a:r>
            <a:endParaRPr lang="en-US" sz="2800" i="0" dirty="0">
              <a:solidFill>
                <a:srgbClr val="00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413" y="1842885"/>
            <a:ext cx="8534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kim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mạnh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khí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dung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dịch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kiềm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442163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4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24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4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4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24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4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4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24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22" grpId="0"/>
      <p:bldP spid="24670" grpId="0"/>
      <p:bldP spid="24678" grpId="0"/>
      <p:bldP spid="24679" grpId="0"/>
      <p:bldP spid="24681" grpId="0"/>
      <p:bldP spid="24682" grpId="0"/>
      <p:bldP spid="24683" grpId="0"/>
      <p:bldP spid="24685" grpId="0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5957" name="Group 5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752500013"/>
              </p:ext>
            </p:extLst>
          </p:nvPr>
        </p:nvGraphicFramePr>
        <p:xfrm>
          <a:off x="107950" y="5029200"/>
          <a:ext cx="8686800" cy="762000"/>
        </p:xfrm>
        <a:graphic>
          <a:graphicData uri="http://schemas.openxmlformats.org/drawingml/2006/table">
            <a:tbl>
              <a:tblPr/>
              <a:tblGrid>
                <a:gridCol w="433388"/>
                <a:gridCol w="581025"/>
                <a:gridCol w="577850"/>
                <a:gridCol w="650875"/>
                <a:gridCol w="471487"/>
                <a:gridCol w="544513"/>
                <a:gridCol w="539750"/>
                <a:gridCol w="544512"/>
                <a:gridCol w="541338"/>
                <a:gridCol w="544512"/>
                <a:gridCol w="433388"/>
                <a:gridCol w="650875"/>
                <a:gridCol w="544512"/>
                <a:gridCol w="542925"/>
                <a:gridCol w="506413"/>
                <a:gridCol w="579437"/>
              </a:tblGrid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Zn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Fe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itchFamily="34" charset="0"/>
                        </a:rPr>
                        <a:t>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Cu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Hg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Pt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18479" name="Rectangle 53"/>
          <p:cNvSpPr>
            <a:spLocks noChangeArrowheads="1"/>
          </p:cNvSpPr>
          <p:nvPr/>
        </p:nvSpPr>
        <p:spPr bwMode="auto">
          <a:xfrm>
            <a:off x="107950" y="936171"/>
            <a:ext cx="6629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en-US" sz="3000" b="1" i="0" dirty="0" smtClean="0">
                <a:latin typeface="Arial" charset="0"/>
              </a:rPr>
              <a:t>2.4.Tác </a:t>
            </a:r>
            <a:r>
              <a:rPr lang="en-US" sz="3000" b="1" i="0" dirty="0" err="1">
                <a:latin typeface="Arial" charset="0"/>
              </a:rPr>
              <a:t>dụng</a:t>
            </a:r>
            <a:r>
              <a:rPr lang="en-US" sz="3000" b="1" i="0" dirty="0">
                <a:latin typeface="Arial" charset="0"/>
              </a:rPr>
              <a:t> </a:t>
            </a:r>
            <a:r>
              <a:rPr lang="en-US" sz="3000" b="1" i="0" dirty="0" err="1">
                <a:latin typeface="Arial" charset="0"/>
              </a:rPr>
              <a:t>với</a:t>
            </a:r>
            <a:r>
              <a:rPr lang="en-US" sz="3000" b="1" i="0" dirty="0">
                <a:latin typeface="Arial" charset="0"/>
              </a:rPr>
              <a:t> dung </a:t>
            </a:r>
            <a:r>
              <a:rPr lang="en-US" sz="3000" b="1" i="0" dirty="0" err="1">
                <a:latin typeface="Arial" charset="0"/>
              </a:rPr>
              <a:t>dịch</a:t>
            </a:r>
            <a:r>
              <a:rPr lang="en-US" sz="3000" b="1" i="0" dirty="0">
                <a:latin typeface="Arial" charset="0"/>
              </a:rPr>
              <a:t> </a:t>
            </a:r>
            <a:r>
              <a:rPr lang="en-US" sz="3000" b="1" i="0" dirty="0" err="1">
                <a:latin typeface="Arial" charset="0"/>
              </a:rPr>
              <a:t>muối</a:t>
            </a:r>
            <a:r>
              <a:rPr lang="en-US" sz="3000" b="1" i="0" dirty="0">
                <a:latin typeface="Arial" charset="0"/>
              </a:rPr>
              <a:t>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81000" y="1830387"/>
            <a:ext cx="7239000" cy="641350"/>
            <a:chOff x="152400" y="3471863"/>
            <a:chExt cx="7239000" cy="641350"/>
          </a:xfrm>
        </p:grpSpPr>
        <p:sp>
          <p:nvSpPr>
            <p:cNvPr id="125994" name="Text Box 42"/>
            <p:cNvSpPr txBox="1">
              <a:spLocks noChangeArrowheads="1"/>
            </p:cNvSpPr>
            <p:nvPr/>
          </p:nvSpPr>
          <p:spPr bwMode="auto">
            <a:xfrm>
              <a:off x="152400" y="3471863"/>
              <a:ext cx="45720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/>
                <a:t>PTPƯ: Fe + CuSO</a:t>
              </a:r>
              <a:r>
                <a:rPr lang="en-US" sz="3600" baseline="-25000" dirty="0"/>
                <a:t>4</a:t>
              </a:r>
              <a:r>
                <a:rPr lang="en-US" sz="3600" dirty="0"/>
                <a:t> </a:t>
              </a:r>
              <a:r>
                <a:rPr lang="en-US" sz="3600" dirty="0">
                  <a:sym typeface="Wingdings" pitchFamily="2" charset="2"/>
                </a:rPr>
                <a:t></a:t>
              </a:r>
            </a:p>
          </p:txBody>
        </p:sp>
        <p:sp>
          <p:nvSpPr>
            <p:cNvPr id="126006" name="Text Box 54"/>
            <p:cNvSpPr txBox="1">
              <a:spLocks noChangeArrowheads="1"/>
            </p:cNvSpPr>
            <p:nvPr/>
          </p:nvSpPr>
          <p:spPr bwMode="auto">
            <a:xfrm>
              <a:off x="4648200" y="3471863"/>
              <a:ext cx="27432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>
                  <a:sym typeface="Wingdings" pitchFamily="2" charset="2"/>
                </a:rPr>
                <a:t>FeSO</a:t>
              </a:r>
              <a:r>
                <a:rPr lang="en-US" sz="3600" baseline="-25000" dirty="0">
                  <a:sym typeface="Wingdings" pitchFamily="2" charset="2"/>
                </a:rPr>
                <a:t>4</a:t>
              </a:r>
              <a:r>
                <a:rPr lang="en-US" sz="3600" dirty="0">
                  <a:sym typeface="Wingdings" pitchFamily="2" charset="2"/>
                </a:rPr>
                <a:t> + Cu</a:t>
              </a:r>
            </a:p>
          </p:txBody>
        </p:sp>
      </p:grpSp>
      <p:sp>
        <p:nvSpPr>
          <p:cNvPr id="126007" name="Text Box 55"/>
          <p:cNvSpPr txBox="1">
            <a:spLocks noChangeArrowheads="1"/>
          </p:cNvSpPr>
          <p:nvPr/>
        </p:nvSpPr>
        <p:spPr bwMode="auto">
          <a:xfrm>
            <a:off x="2190524" y="1550534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 dirty="0"/>
              <a:t>o</a:t>
            </a:r>
          </a:p>
        </p:txBody>
      </p:sp>
      <p:sp>
        <p:nvSpPr>
          <p:cNvPr id="126008" name="Text Box 56"/>
          <p:cNvSpPr txBox="1">
            <a:spLocks noChangeArrowheads="1"/>
          </p:cNvSpPr>
          <p:nvPr/>
        </p:nvSpPr>
        <p:spPr bwMode="auto">
          <a:xfrm>
            <a:off x="3147786" y="1545771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+2</a:t>
            </a:r>
          </a:p>
        </p:txBody>
      </p:sp>
      <p:sp>
        <p:nvSpPr>
          <p:cNvPr id="126009" name="Text Box 57"/>
          <p:cNvSpPr txBox="1">
            <a:spLocks noChangeArrowheads="1"/>
          </p:cNvSpPr>
          <p:nvPr/>
        </p:nvSpPr>
        <p:spPr bwMode="auto">
          <a:xfrm>
            <a:off x="5205186" y="1545771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+2</a:t>
            </a:r>
          </a:p>
        </p:txBody>
      </p:sp>
      <p:sp>
        <p:nvSpPr>
          <p:cNvPr id="126010" name="Text Box 58"/>
          <p:cNvSpPr txBox="1">
            <a:spLocks noChangeArrowheads="1"/>
          </p:cNvSpPr>
          <p:nvPr/>
        </p:nvSpPr>
        <p:spPr bwMode="auto">
          <a:xfrm>
            <a:off x="6976836" y="1545771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o</a:t>
            </a:r>
          </a:p>
        </p:txBody>
      </p:sp>
      <p:sp>
        <p:nvSpPr>
          <p:cNvPr id="126011" name="Text Box 59"/>
          <p:cNvSpPr txBox="1">
            <a:spLocks noChangeArrowheads="1"/>
          </p:cNvSpPr>
          <p:nvPr/>
        </p:nvSpPr>
        <p:spPr bwMode="auto">
          <a:xfrm>
            <a:off x="1447800" y="2320924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 dirty="0" err="1">
                <a:solidFill>
                  <a:srgbClr val="FF0000"/>
                </a:solidFill>
              </a:rPr>
              <a:t>Chất</a:t>
            </a:r>
            <a:r>
              <a:rPr lang="en-US" i="0" dirty="0">
                <a:solidFill>
                  <a:srgbClr val="FF0000"/>
                </a:solidFill>
              </a:rPr>
              <a:t> </a:t>
            </a:r>
            <a:r>
              <a:rPr lang="en-US" i="0" dirty="0" err="1">
                <a:solidFill>
                  <a:srgbClr val="FF0000"/>
                </a:solidFill>
              </a:rPr>
              <a:t>khử</a:t>
            </a:r>
            <a:r>
              <a:rPr lang="en-US" dirty="0"/>
              <a:t> </a:t>
            </a:r>
          </a:p>
        </p:txBody>
      </p:sp>
      <p:sp>
        <p:nvSpPr>
          <p:cNvPr id="126012" name="Text Box 60"/>
          <p:cNvSpPr txBox="1">
            <a:spLocks noChangeArrowheads="1"/>
          </p:cNvSpPr>
          <p:nvPr/>
        </p:nvSpPr>
        <p:spPr bwMode="auto">
          <a:xfrm>
            <a:off x="381000" y="3367314"/>
            <a:ext cx="8001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dirty="0"/>
              <a:t>Kim </a:t>
            </a:r>
            <a:r>
              <a:rPr lang="en-US" sz="3200" dirty="0" err="1"/>
              <a:t>loại</a:t>
            </a:r>
            <a:r>
              <a:rPr lang="en-US" sz="3200" dirty="0"/>
              <a:t> </a:t>
            </a:r>
            <a:r>
              <a:rPr lang="en-US" sz="3200" dirty="0" err="1"/>
              <a:t>mạnh</a:t>
            </a:r>
            <a:r>
              <a:rPr lang="en-US" sz="3200" dirty="0"/>
              <a:t> </a:t>
            </a:r>
            <a:r>
              <a:rPr lang="en-US" sz="3200" dirty="0" err="1"/>
              <a:t>hơn</a:t>
            </a:r>
            <a:r>
              <a:rPr lang="en-US" sz="3200" dirty="0"/>
              <a:t> </a:t>
            </a:r>
            <a:r>
              <a:rPr lang="en-US" sz="3200" dirty="0" err="1"/>
              <a:t>khử</a:t>
            </a:r>
            <a:r>
              <a:rPr lang="en-US" sz="3200" dirty="0"/>
              <a:t> ion </a:t>
            </a:r>
            <a:r>
              <a:rPr lang="en-US" sz="3200" dirty="0" err="1"/>
              <a:t>kim</a:t>
            </a:r>
            <a:r>
              <a:rPr lang="en-US" sz="3200" dirty="0"/>
              <a:t> </a:t>
            </a:r>
            <a:r>
              <a:rPr lang="en-US" sz="3200" dirty="0" err="1"/>
              <a:t>loại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hơn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dung </a:t>
            </a:r>
            <a:r>
              <a:rPr lang="en-US" sz="3200" dirty="0" err="1"/>
              <a:t>dịch</a:t>
            </a:r>
            <a:r>
              <a:rPr lang="en-US" sz="3200" dirty="0"/>
              <a:t> </a:t>
            </a:r>
            <a:r>
              <a:rPr lang="en-US" sz="3200" dirty="0" err="1"/>
              <a:t>muối</a:t>
            </a:r>
            <a:r>
              <a:rPr lang="en-US" sz="3200" dirty="0"/>
              <a:t> </a:t>
            </a:r>
            <a:r>
              <a:rPr lang="en-US" sz="3200" dirty="0" err="1"/>
              <a:t>thành</a:t>
            </a:r>
            <a:r>
              <a:rPr lang="en-US" sz="3200" dirty="0"/>
              <a:t> </a:t>
            </a:r>
            <a:r>
              <a:rPr lang="en-US" sz="3200" dirty="0" err="1"/>
              <a:t>kim</a:t>
            </a:r>
            <a:r>
              <a:rPr lang="en-US" sz="3200" dirty="0"/>
              <a:t> </a:t>
            </a:r>
            <a:r>
              <a:rPr lang="en-US" sz="3200" dirty="0" err="1"/>
              <a:t>loại</a:t>
            </a:r>
            <a:r>
              <a:rPr lang="en-US" sz="3200" dirty="0"/>
              <a:t> </a:t>
            </a:r>
            <a:r>
              <a:rPr lang="en-US" sz="3200" dirty="0" err="1"/>
              <a:t>tự</a:t>
            </a:r>
            <a:r>
              <a:rPr lang="en-US" sz="3200" dirty="0"/>
              <a:t> do</a:t>
            </a: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41955" y="152400"/>
            <a:ext cx="8567738" cy="52322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rgbClr val="FF0000"/>
            </a:solidFill>
            <a:miter lim="800000"/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i="0" dirty="0">
                <a:solidFill>
                  <a:srgbClr val="000000"/>
                </a:solidFill>
              </a:rPr>
              <a:t>2</a:t>
            </a:r>
            <a:r>
              <a:rPr lang="en-US" sz="2800" i="0" dirty="0" smtClean="0">
                <a:solidFill>
                  <a:srgbClr val="000000"/>
                </a:solidFill>
              </a:rPr>
              <a:t>.TÍNH </a:t>
            </a:r>
            <a:r>
              <a:rPr lang="en-US" sz="2800" i="0" dirty="0">
                <a:solidFill>
                  <a:srgbClr val="000000"/>
                </a:solidFill>
              </a:rPr>
              <a:t>CHẤT HÓA </a:t>
            </a:r>
            <a:r>
              <a:rPr lang="en-US" sz="2800" i="0" dirty="0" smtClean="0">
                <a:solidFill>
                  <a:srgbClr val="000000"/>
                </a:solidFill>
              </a:rPr>
              <a:t>HỌC CHUNG CỦA KIM LOẠI</a:t>
            </a:r>
            <a:endParaRPr lang="en-US" sz="2800" i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025885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6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26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26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26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26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25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26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007" grpId="0"/>
      <p:bldP spid="126008" grpId="0"/>
      <p:bldP spid="126009" grpId="0"/>
      <p:bldP spid="126010" grpId="0"/>
      <p:bldP spid="126011" grpId="0"/>
      <p:bldP spid="1260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2286000" y="152400"/>
            <a:ext cx="3810000" cy="646331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600" i="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3600" i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i="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sz="3600" i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i="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củng</a:t>
            </a:r>
            <a:r>
              <a:rPr lang="en-US" sz="3600" i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i="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cố</a:t>
            </a:r>
            <a:r>
              <a:rPr lang="en-US" sz="3600" i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9459" name="Text Box 20"/>
          <p:cNvSpPr txBox="1">
            <a:spLocks noChangeArrowheads="1"/>
          </p:cNvSpPr>
          <p:nvPr/>
        </p:nvSpPr>
        <p:spPr bwMode="auto">
          <a:xfrm>
            <a:off x="71438" y="762000"/>
            <a:ext cx="7620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u="sng" dirty="0" err="1"/>
              <a:t>Câu</a:t>
            </a:r>
            <a:r>
              <a:rPr lang="en-US" sz="3200" i="0" u="sng" dirty="0"/>
              <a:t> </a:t>
            </a:r>
            <a:r>
              <a:rPr lang="en-US" sz="3200" i="0" u="sng" dirty="0" err="1"/>
              <a:t>hỏi</a:t>
            </a:r>
            <a:r>
              <a:rPr lang="en-US" sz="3200" i="0" u="sng" dirty="0"/>
              <a:t> </a:t>
            </a:r>
            <a:r>
              <a:rPr lang="en-US" sz="3200" dirty="0" smtClean="0"/>
              <a:t>: </a:t>
            </a:r>
            <a:r>
              <a:rPr lang="en-US" sz="3200" dirty="0" err="1"/>
              <a:t>Câu</a:t>
            </a:r>
            <a:r>
              <a:rPr lang="en-US" sz="3200" dirty="0"/>
              <a:t> </a:t>
            </a:r>
            <a:r>
              <a:rPr lang="en-US" sz="3200" dirty="0" err="1"/>
              <a:t>nào</a:t>
            </a:r>
            <a:r>
              <a:rPr lang="en-US" sz="3200" dirty="0"/>
              <a:t> </a:t>
            </a:r>
            <a:r>
              <a:rPr lang="en-US" sz="3200" dirty="0" err="1"/>
              <a:t>sau</a:t>
            </a:r>
            <a:r>
              <a:rPr lang="en-US" sz="3200" dirty="0"/>
              <a:t> </a:t>
            </a:r>
            <a:r>
              <a:rPr lang="en-US" sz="3200" dirty="0" err="1"/>
              <a:t>đây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đúng</a:t>
            </a:r>
            <a:r>
              <a:rPr lang="en-US" sz="3200" dirty="0"/>
              <a:t>?</a:t>
            </a:r>
          </a:p>
        </p:txBody>
      </p:sp>
      <p:graphicFrame>
        <p:nvGraphicFramePr>
          <p:cNvPr id="27767" name="Group 119"/>
          <p:cNvGraphicFramePr>
            <a:graphicFrameLocks noGrp="1"/>
          </p:cNvGraphicFramePr>
          <p:nvPr>
            <p:ph sz="half" idx="1"/>
          </p:nvPr>
        </p:nvGraphicFramePr>
        <p:xfrm>
          <a:off x="304800" y="5943600"/>
          <a:ext cx="8534400" cy="609600"/>
        </p:xfrm>
        <a:graphic>
          <a:graphicData uri="http://schemas.openxmlformats.org/drawingml/2006/table">
            <a:tbl>
              <a:tblPr/>
              <a:tblGrid>
                <a:gridCol w="425450"/>
                <a:gridCol w="571500"/>
                <a:gridCol w="566738"/>
                <a:gridCol w="639762"/>
                <a:gridCol w="463550"/>
                <a:gridCol w="534988"/>
                <a:gridCol w="530225"/>
                <a:gridCol w="534987"/>
                <a:gridCol w="531813"/>
                <a:gridCol w="534987"/>
                <a:gridCol w="425450"/>
                <a:gridCol w="639763"/>
                <a:gridCol w="534987"/>
                <a:gridCol w="533400"/>
                <a:gridCol w="496888"/>
                <a:gridCol w="569912"/>
              </a:tblGrid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Zn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Fe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Cu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Hg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Pt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19496" name="Text Box 143"/>
          <p:cNvSpPr txBox="1">
            <a:spLocks noChangeArrowheads="1"/>
          </p:cNvSpPr>
          <p:nvPr/>
        </p:nvSpPr>
        <p:spPr bwMode="auto">
          <a:xfrm>
            <a:off x="119063" y="1295400"/>
            <a:ext cx="83820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i="0" dirty="0"/>
              <a:t>A.  </a:t>
            </a:r>
            <a:r>
              <a:rPr lang="en-US" sz="2800" i="0" dirty="0" err="1"/>
              <a:t>Các</a:t>
            </a:r>
            <a:r>
              <a:rPr lang="en-US" sz="2800" i="0" dirty="0"/>
              <a:t> </a:t>
            </a:r>
            <a:r>
              <a:rPr lang="en-US" sz="2800" i="0" dirty="0" err="1"/>
              <a:t>kim</a:t>
            </a:r>
            <a:r>
              <a:rPr lang="en-US" sz="2800" i="0" dirty="0"/>
              <a:t> </a:t>
            </a:r>
            <a:r>
              <a:rPr lang="en-US" sz="2800" i="0" dirty="0" err="1"/>
              <a:t>loại</a:t>
            </a:r>
            <a:r>
              <a:rPr lang="en-US" sz="2800" i="0" dirty="0"/>
              <a:t> Zn, Na, Cu </a:t>
            </a:r>
            <a:r>
              <a:rPr lang="en-US" sz="2800" i="0" dirty="0" err="1"/>
              <a:t>đều</a:t>
            </a:r>
            <a:r>
              <a:rPr lang="en-US" sz="2800" i="0" dirty="0"/>
              <a:t> </a:t>
            </a:r>
            <a:r>
              <a:rPr lang="en-US" sz="2800" i="0" dirty="0" err="1"/>
              <a:t>tác</a:t>
            </a:r>
            <a:r>
              <a:rPr lang="en-US" sz="2800" i="0" dirty="0"/>
              <a:t> </a:t>
            </a:r>
            <a:r>
              <a:rPr lang="en-US" sz="2800" i="0" dirty="0" err="1"/>
              <a:t>dụng</a:t>
            </a:r>
            <a:r>
              <a:rPr lang="en-US" sz="2800" i="0" dirty="0"/>
              <a:t> </a:t>
            </a:r>
            <a:r>
              <a:rPr lang="en-US" sz="2800" i="0" dirty="0" err="1"/>
              <a:t>được</a:t>
            </a:r>
            <a:r>
              <a:rPr lang="en-US" sz="2800" i="0" dirty="0"/>
              <a:t> </a:t>
            </a:r>
            <a:r>
              <a:rPr lang="en-US" sz="2800" i="0" dirty="0" err="1"/>
              <a:t>với</a:t>
            </a:r>
            <a:r>
              <a:rPr lang="en-US" sz="2800" i="0" dirty="0"/>
              <a:t> </a:t>
            </a:r>
            <a:r>
              <a:rPr lang="en-US" sz="2800" i="0" dirty="0" err="1"/>
              <a:t>khí</a:t>
            </a:r>
            <a:r>
              <a:rPr lang="en-US" sz="2800" i="0" dirty="0"/>
              <a:t> </a:t>
            </a:r>
            <a:r>
              <a:rPr lang="en-US" sz="2800" i="0" dirty="0" err="1"/>
              <a:t>Clo</a:t>
            </a:r>
            <a:r>
              <a:rPr lang="en-US" sz="2800" i="0" dirty="0"/>
              <a:t>, </a:t>
            </a:r>
            <a:r>
              <a:rPr lang="en-US" sz="2800" i="0" dirty="0" err="1"/>
              <a:t>với</a:t>
            </a:r>
            <a:r>
              <a:rPr lang="en-US" sz="2800" i="0" dirty="0"/>
              <a:t> H</a:t>
            </a:r>
            <a:r>
              <a:rPr lang="en-US" sz="2800" i="0" baseline="-25000" dirty="0"/>
              <a:t>2</a:t>
            </a:r>
            <a:r>
              <a:rPr lang="en-US" sz="2800" i="0" dirty="0"/>
              <a:t>SO</a:t>
            </a:r>
            <a:r>
              <a:rPr lang="en-US" sz="2800" i="0" baseline="-25000" dirty="0"/>
              <a:t>4đặc</a:t>
            </a:r>
            <a:r>
              <a:rPr lang="en-US" sz="2800" i="0" dirty="0"/>
              <a:t> </a:t>
            </a:r>
            <a:r>
              <a:rPr lang="en-US" sz="2800" i="0" dirty="0" err="1"/>
              <a:t>nóng</a:t>
            </a:r>
            <a:r>
              <a:rPr lang="en-US" sz="2800" i="0" baseline="30000" dirty="0"/>
              <a:t> .</a:t>
            </a:r>
            <a:endParaRPr lang="en-US" sz="2800" dirty="0"/>
          </a:p>
        </p:txBody>
      </p:sp>
      <p:sp>
        <p:nvSpPr>
          <p:cNvPr id="19497" name="Text Box 144"/>
          <p:cNvSpPr txBox="1">
            <a:spLocks noChangeArrowheads="1"/>
          </p:cNvSpPr>
          <p:nvPr/>
        </p:nvSpPr>
        <p:spPr bwMode="auto">
          <a:xfrm>
            <a:off x="123825" y="2486025"/>
            <a:ext cx="79248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i="0" dirty="0"/>
              <a:t>B.  </a:t>
            </a:r>
            <a:r>
              <a:rPr lang="en-US" sz="2800" i="0" dirty="0" err="1"/>
              <a:t>Các</a:t>
            </a:r>
            <a:r>
              <a:rPr lang="en-US" sz="2800" i="0" dirty="0"/>
              <a:t> </a:t>
            </a:r>
            <a:r>
              <a:rPr lang="en-US" sz="2800" i="0" dirty="0" err="1"/>
              <a:t>kim</a:t>
            </a:r>
            <a:r>
              <a:rPr lang="en-US" sz="2800" i="0" dirty="0"/>
              <a:t> </a:t>
            </a:r>
            <a:r>
              <a:rPr lang="en-US" sz="2800" i="0" dirty="0" err="1"/>
              <a:t>loại</a:t>
            </a:r>
            <a:r>
              <a:rPr lang="en-US" sz="2800" i="0" dirty="0"/>
              <a:t>  Cu, Mg, Al, </a:t>
            </a:r>
            <a:r>
              <a:rPr lang="en-US" sz="2800" i="0" dirty="0" err="1"/>
              <a:t>Pb</a:t>
            </a:r>
            <a:r>
              <a:rPr lang="en-US" sz="2800" i="0" dirty="0"/>
              <a:t> </a:t>
            </a:r>
            <a:r>
              <a:rPr lang="en-US" sz="2800" i="0" dirty="0" err="1"/>
              <a:t>đều</a:t>
            </a:r>
            <a:r>
              <a:rPr lang="en-US" sz="2800" i="0" dirty="0"/>
              <a:t> </a:t>
            </a:r>
            <a:r>
              <a:rPr lang="en-US" sz="2800" i="0" dirty="0" err="1"/>
              <a:t>tác</a:t>
            </a:r>
            <a:r>
              <a:rPr lang="en-US" sz="2800" i="0" dirty="0"/>
              <a:t> </a:t>
            </a:r>
            <a:r>
              <a:rPr lang="en-US" sz="2800" i="0" dirty="0" err="1"/>
              <a:t>dụng</a:t>
            </a:r>
            <a:r>
              <a:rPr lang="en-US" sz="2800" i="0" dirty="0"/>
              <a:t> </a:t>
            </a:r>
            <a:r>
              <a:rPr lang="en-US" sz="2800" i="0" dirty="0" err="1"/>
              <a:t>được</a:t>
            </a:r>
            <a:r>
              <a:rPr lang="en-US" sz="2800" i="0" dirty="0"/>
              <a:t> </a:t>
            </a:r>
            <a:r>
              <a:rPr lang="en-US" sz="2800" i="0" dirty="0" err="1"/>
              <a:t>với</a:t>
            </a:r>
            <a:r>
              <a:rPr lang="en-US" sz="2800" i="0" dirty="0"/>
              <a:t> </a:t>
            </a:r>
            <a:r>
              <a:rPr lang="en-US" sz="2800" i="0" dirty="0" err="1"/>
              <a:t>axit</a:t>
            </a:r>
            <a:r>
              <a:rPr lang="en-US" sz="2800" i="0" dirty="0"/>
              <a:t> HNO</a:t>
            </a:r>
            <a:r>
              <a:rPr lang="en-US" sz="2800" i="0" baseline="-25000" dirty="0"/>
              <a:t>3</a:t>
            </a:r>
            <a:r>
              <a:rPr lang="en-US" sz="2800" i="0" dirty="0"/>
              <a:t>loãng , </a:t>
            </a:r>
            <a:r>
              <a:rPr lang="en-US" sz="2800" i="0" dirty="0" err="1"/>
              <a:t>với</a:t>
            </a:r>
            <a:r>
              <a:rPr lang="en-US" sz="2800" i="0" dirty="0"/>
              <a:t> AgNO</a:t>
            </a:r>
            <a:r>
              <a:rPr lang="en-US" sz="2800" i="0" baseline="-25000" dirty="0"/>
              <a:t>3</a:t>
            </a:r>
            <a:r>
              <a:rPr lang="en-US" sz="2800" i="0" dirty="0"/>
              <a:t> .</a:t>
            </a:r>
          </a:p>
        </p:txBody>
      </p:sp>
      <p:sp>
        <p:nvSpPr>
          <p:cNvPr id="19498" name="Text Box 145"/>
          <p:cNvSpPr txBox="1">
            <a:spLocks noChangeArrowheads="1"/>
          </p:cNvSpPr>
          <p:nvPr/>
        </p:nvSpPr>
        <p:spPr bwMode="auto">
          <a:xfrm>
            <a:off x="128588" y="3586163"/>
            <a:ext cx="872966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i="0" dirty="0"/>
              <a:t>C.  </a:t>
            </a:r>
            <a:r>
              <a:rPr lang="en-US" sz="2800" i="0" dirty="0" err="1"/>
              <a:t>Các</a:t>
            </a:r>
            <a:r>
              <a:rPr lang="en-US" sz="2800" i="0" dirty="0"/>
              <a:t> </a:t>
            </a:r>
            <a:r>
              <a:rPr lang="en-US" sz="2800" i="0" dirty="0" err="1"/>
              <a:t>kim</a:t>
            </a:r>
            <a:r>
              <a:rPr lang="en-US" sz="2800" i="0" dirty="0"/>
              <a:t> </a:t>
            </a:r>
            <a:r>
              <a:rPr lang="en-US" sz="2800" i="0" dirty="0" err="1"/>
              <a:t>loại</a:t>
            </a:r>
            <a:r>
              <a:rPr lang="en-US" sz="2800" i="0" dirty="0"/>
              <a:t> </a:t>
            </a:r>
            <a:r>
              <a:rPr lang="en-US" sz="2800" i="0" dirty="0" err="1"/>
              <a:t>Ca</a:t>
            </a:r>
            <a:r>
              <a:rPr lang="en-US" sz="2800" i="0" dirty="0"/>
              <a:t>, Na, K </a:t>
            </a:r>
            <a:r>
              <a:rPr lang="en-US" sz="2800" i="0" dirty="0" err="1"/>
              <a:t>đều</a:t>
            </a:r>
            <a:r>
              <a:rPr lang="en-US" sz="2800" i="0" dirty="0"/>
              <a:t> </a:t>
            </a:r>
            <a:r>
              <a:rPr lang="en-US" sz="2800" i="0" dirty="0" err="1"/>
              <a:t>tác</a:t>
            </a:r>
            <a:r>
              <a:rPr lang="en-US" sz="2800" i="0" dirty="0"/>
              <a:t> </a:t>
            </a:r>
            <a:r>
              <a:rPr lang="en-US" sz="2800" i="0" dirty="0" err="1"/>
              <a:t>dụng</a:t>
            </a:r>
            <a:r>
              <a:rPr lang="en-US" sz="2800" i="0" dirty="0"/>
              <a:t> </a:t>
            </a:r>
            <a:r>
              <a:rPr lang="en-US" sz="2800" i="0" dirty="0" err="1"/>
              <a:t>được</a:t>
            </a:r>
            <a:r>
              <a:rPr lang="en-US" sz="2800" i="0" dirty="0"/>
              <a:t> </a:t>
            </a:r>
            <a:r>
              <a:rPr lang="en-US" sz="2800" i="0" dirty="0" err="1"/>
              <a:t>với</a:t>
            </a:r>
            <a:r>
              <a:rPr lang="en-US" sz="2800" i="0" dirty="0"/>
              <a:t> </a:t>
            </a:r>
            <a:r>
              <a:rPr lang="en-US" sz="2800" i="0" dirty="0" err="1"/>
              <a:t>khí</a:t>
            </a:r>
            <a:r>
              <a:rPr lang="en-US" sz="2800" i="0" dirty="0"/>
              <a:t> </a:t>
            </a:r>
            <a:r>
              <a:rPr lang="en-US" sz="2800" i="0" dirty="0" err="1"/>
              <a:t>oxi</a:t>
            </a:r>
            <a:r>
              <a:rPr lang="en-US" sz="2800" i="0" dirty="0"/>
              <a:t>, </a:t>
            </a:r>
            <a:r>
              <a:rPr lang="en-US" sz="2800" i="0" dirty="0" err="1"/>
              <a:t>với</a:t>
            </a:r>
            <a:r>
              <a:rPr lang="en-US" sz="2800" i="0" dirty="0"/>
              <a:t> H</a:t>
            </a:r>
            <a:r>
              <a:rPr lang="en-US" sz="2800" i="0" baseline="-25000" dirty="0"/>
              <a:t>2</a:t>
            </a:r>
            <a:r>
              <a:rPr lang="en-US" sz="2800" i="0" dirty="0"/>
              <a:t>O . </a:t>
            </a:r>
          </a:p>
        </p:txBody>
      </p:sp>
      <p:sp>
        <p:nvSpPr>
          <p:cNvPr id="19499" name="Text Box 146"/>
          <p:cNvSpPr txBox="1">
            <a:spLocks noChangeArrowheads="1"/>
          </p:cNvSpPr>
          <p:nvPr/>
        </p:nvSpPr>
        <p:spPr bwMode="auto">
          <a:xfrm>
            <a:off x="157163" y="4672013"/>
            <a:ext cx="8153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/>
              <a:t>D.</a:t>
            </a:r>
            <a:r>
              <a:rPr lang="en-US" sz="3200"/>
              <a:t> </a:t>
            </a:r>
            <a:r>
              <a:rPr lang="en-US" sz="3200" i="0"/>
              <a:t>Các kim loại Zn, Cu, Fe  đều tác dụng được với axit HNO</a:t>
            </a:r>
            <a:r>
              <a:rPr lang="en-US" sz="3200" i="0" baseline="-25000"/>
              <a:t>3</a:t>
            </a:r>
            <a:r>
              <a:rPr lang="en-US" sz="3200" i="0"/>
              <a:t> ,với axit HCl .</a:t>
            </a:r>
            <a:endParaRPr lang="en-US" sz="3200"/>
          </a:p>
        </p:txBody>
      </p:sp>
      <p:sp>
        <p:nvSpPr>
          <p:cNvPr id="27796" name="Text Box 148"/>
          <p:cNvSpPr txBox="1">
            <a:spLocks noChangeArrowheads="1"/>
          </p:cNvSpPr>
          <p:nvPr/>
        </p:nvSpPr>
        <p:spPr bwMode="auto">
          <a:xfrm>
            <a:off x="152400" y="4681538"/>
            <a:ext cx="8153400" cy="954107"/>
          </a:xfrm>
          <a:prstGeom prst="rect">
            <a:avLst/>
          </a:prstGeom>
          <a:solidFill>
            <a:srgbClr val="00FF00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i="0" dirty="0"/>
              <a:t>D.</a:t>
            </a:r>
            <a:r>
              <a:rPr lang="en-US" sz="2800" dirty="0"/>
              <a:t> </a:t>
            </a:r>
            <a:r>
              <a:rPr lang="en-US" sz="2800" i="0" dirty="0" err="1"/>
              <a:t>Các</a:t>
            </a:r>
            <a:r>
              <a:rPr lang="en-US" sz="2800" i="0" dirty="0"/>
              <a:t> </a:t>
            </a:r>
            <a:r>
              <a:rPr lang="en-US" sz="2800" i="0" dirty="0" err="1"/>
              <a:t>kim</a:t>
            </a:r>
            <a:r>
              <a:rPr lang="en-US" sz="2800" i="0" dirty="0"/>
              <a:t> </a:t>
            </a:r>
            <a:r>
              <a:rPr lang="en-US" sz="2800" i="0" dirty="0" err="1"/>
              <a:t>loại</a:t>
            </a:r>
            <a:r>
              <a:rPr lang="en-US" sz="2800" i="0" dirty="0"/>
              <a:t> Zn, Cu, Fe  </a:t>
            </a:r>
            <a:r>
              <a:rPr lang="en-US" sz="2800" i="0" dirty="0" err="1"/>
              <a:t>đều</a:t>
            </a:r>
            <a:r>
              <a:rPr lang="en-US" sz="2800" i="0" dirty="0"/>
              <a:t> </a:t>
            </a:r>
            <a:r>
              <a:rPr lang="en-US" sz="2800" i="0" dirty="0" err="1"/>
              <a:t>tác</a:t>
            </a:r>
            <a:r>
              <a:rPr lang="en-US" sz="2800" i="0" dirty="0"/>
              <a:t> </a:t>
            </a:r>
            <a:r>
              <a:rPr lang="en-US" sz="2800" i="0" dirty="0" err="1"/>
              <a:t>dụng</a:t>
            </a:r>
            <a:r>
              <a:rPr lang="en-US" sz="2800" i="0" dirty="0"/>
              <a:t> </a:t>
            </a:r>
            <a:r>
              <a:rPr lang="en-US" sz="2800" i="0" dirty="0" err="1"/>
              <a:t>được</a:t>
            </a:r>
            <a:r>
              <a:rPr lang="en-US" sz="2800" i="0" dirty="0"/>
              <a:t> </a:t>
            </a:r>
            <a:r>
              <a:rPr lang="en-US" sz="2800" i="0" dirty="0" err="1"/>
              <a:t>với</a:t>
            </a:r>
            <a:r>
              <a:rPr lang="en-US" sz="2800" i="0" dirty="0"/>
              <a:t> </a:t>
            </a:r>
            <a:r>
              <a:rPr lang="en-US" sz="2800" i="0" dirty="0" err="1"/>
              <a:t>axit</a:t>
            </a:r>
            <a:r>
              <a:rPr lang="en-US" sz="2800" i="0" dirty="0"/>
              <a:t> HNO</a:t>
            </a:r>
            <a:r>
              <a:rPr lang="en-US" sz="2800" i="0" baseline="-25000" dirty="0"/>
              <a:t>3</a:t>
            </a:r>
            <a:r>
              <a:rPr lang="en-US" sz="2800" i="0" dirty="0"/>
              <a:t> ,</a:t>
            </a:r>
            <a:r>
              <a:rPr lang="en-US" sz="2800" i="0" dirty="0" err="1"/>
              <a:t>với</a:t>
            </a:r>
            <a:r>
              <a:rPr lang="en-US" sz="2800" i="0" dirty="0"/>
              <a:t> </a:t>
            </a:r>
            <a:r>
              <a:rPr lang="en-US" sz="2800" i="0" dirty="0" err="1"/>
              <a:t>axit</a:t>
            </a:r>
            <a:r>
              <a:rPr lang="en-US" sz="2800" i="0" dirty="0"/>
              <a:t> </a:t>
            </a:r>
            <a:r>
              <a:rPr lang="en-US" sz="2800" i="0" dirty="0" err="1"/>
              <a:t>HCl</a:t>
            </a:r>
            <a:r>
              <a:rPr lang="en-US" sz="2800" i="0" dirty="0"/>
              <a:t> 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57631610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3000" fill="hold"/>
                                        <p:tgtEl>
                                          <p:spTgt spid="277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3000" fill="hold"/>
                                        <p:tgtEl>
                                          <p:spTgt spid="277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3000" fill="hold"/>
                                        <p:tgtEl>
                                          <p:spTgt spid="277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2" dur="3000" fill="hold"/>
                                        <p:tgtEl>
                                          <p:spTgt spid="277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96" grpId="0" animBg="1"/>
      <p:bldP spid="27796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Text Box 2"/>
          <p:cNvSpPr txBox="1">
            <a:spLocks noChangeArrowheads="1"/>
          </p:cNvSpPr>
          <p:nvPr/>
        </p:nvSpPr>
        <p:spPr bwMode="auto">
          <a:xfrm>
            <a:off x="2307771" y="121784"/>
            <a:ext cx="3810000" cy="646331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600" i="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3600" i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i="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sz="3600" i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i="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củng</a:t>
            </a:r>
            <a:r>
              <a:rPr lang="en-US" sz="3600" i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i="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cố</a:t>
            </a:r>
            <a:r>
              <a:rPr lang="en-US" sz="3600" i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28003" name="Text Box 3"/>
          <p:cNvSpPr txBox="1">
            <a:spLocks noChangeArrowheads="1"/>
          </p:cNvSpPr>
          <p:nvPr/>
        </p:nvSpPr>
        <p:spPr bwMode="auto">
          <a:xfrm>
            <a:off x="373743" y="684213"/>
            <a:ext cx="76200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000" i="0" u="sng" dirty="0" err="1"/>
              <a:t>Câu</a:t>
            </a:r>
            <a:r>
              <a:rPr lang="en-US" sz="3000" i="0" u="sng" dirty="0"/>
              <a:t> </a:t>
            </a:r>
            <a:r>
              <a:rPr lang="en-US" sz="3000" i="0" u="sng" dirty="0" err="1"/>
              <a:t>hỏi</a:t>
            </a:r>
            <a:r>
              <a:rPr lang="en-US" sz="3000" i="0" u="sng" dirty="0"/>
              <a:t> 2: </a:t>
            </a:r>
            <a:r>
              <a:rPr lang="en-US" sz="3000" i="0" dirty="0"/>
              <a:t>Cho </a:t>
            </a:r>
            <a:r>
              <a:rPr lang="en-US" sz="3000" i="0" dirty="0" err="1"/>
              <a:t>dãy</a:t>
            </a:r>
            <a:r>
              <a:rPr lang="en-US" sz="3000" i="0" dirty="0"/>
              <a:t> </a:t>
            </a:r>
            <a:r>
              <a:rPr lang="en-US" sz="3000" i="0" dirty="0" err="1"/>
              <a:t>các</a:t>
            </a:r>
            <a:r>
              <a:rPr lang="en-US" sz="3000" i="0" dirty="0"/>
              <a:t> </a:t>
            </a:r>
            <a:r>
              <a:rPr lang="en-US" sz="3000" i="0" dirty="0" err="1"/>
              <a:t>kim</a:t>
            </a:r>
            <a:r>
              <a:rPr lang="en-US" sz="3000" i="0" dirty="0"/>
              <a:t> </a:t>
            </a:r>
            <a:r>
              <a:rPr lang="en-US" sz="3000" i="0" dirty="0" err="1"/>
              <a:t>loại</a:t>
            </a:r>
            <a:r>
              <a:rPr lang="en-US" sz="3000" i="0" dirty="0"/>
              <a:t> </a:t>
            </a:r>
            <a:r>
              <a:rPr lang="en-US" sz="3000" i="0" dirty="0" err="1"/>
              <a:t>sau</a:t>
            </a:r>
            <a:r>
              <a:rPr lang="en-US" sz="3000" i="0" dirty="0"/>
              <a:t>:</a:t>
            </a:r>
          </a:p>
        </p:txBody>
      </p:sp>
      <p:sp>
        <p:nvSpPr>
          <p:cNvPr id="128004" name="Text Box 4"/>
          <p:cNvSpPr txBox="1">
            <a:spLocks noChangeArrowheads="1"/>
          </p:cNvSpPr>
          <p:nvPr/>
        </p:nvSpPr>
        <p:spPr bwMode="auto">
          <a:xfrm>
            <a:off x="685800" y="2154918"/>
            <a:ext cx="7620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/>
              <a:t>a)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kim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đẩy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Ag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khỏi</a:t>
            </a:r>
            <a:r>
              <a:rPr lang="en-US" sz="2800" dirty="0"/>
              <a:t> </a:t>
            </a:r>
            <a:r>
              <a:rPr lang="en-US" sz="2800" dirty="0" smtClean="0"/>
              <a:t>dung </a:t>
            </a:r>
            <a:r>
              <a:rPr lang="en-US" sz="2800" dirty="0" err="1" smtClean="0"/>
              <a:t>dịch</a:t>
            </a:r>
            <a:r>
              <a:rPr lang="en-US" sz="2800" dirty="0" smtClean="0"/>
              <a:t> </a:t>
            </a:r>
            <a:r>
              <a:rPr lang="en-US" sz="2800" dirty="0" err="1" smtClean="0"/>
              <a:t>muối</a:t>
            </a:r>
            <a:r>
              <a:rPr lang="en-US" sz="2800" dirty="0" smtClean="0"/>
              <a:t> </a:t>
            </a:r>
            <a:r>
              <a:rPr lang="en-US" sz="2800" dirty="0"/>
              <a:t>AgNO</a:t>
            </a:r>
            <a:r>
              <a:rPr lang="en-US" sz="2800" baseline="-25000" dirty="0"/>
              <a:t>3</a:t>
            </a:r>
            <a:r>
              <a:rPr lang="en-US" sz="2800" dirty="0" smtClean="0"/>
              <a:t>? </a:t>
            </a:r>
            <a:r>
              <a:rPr lang="en-US" sz="2800" dirty="0" err="1" smtClean="0"/>
              <a:t>Tại</a:t>
            </a:r>
            <a:r>
              <a:rPr lang="en-US" sz="2800" dirty="0" smtClean="0"/>
              <a:t> </a:t>
            </a:r>
            <a:r>
              <a:rPr lang="en-US" sz="2800" dirty="0" err="1"/>
              <a:t>sao</a:t>
            </a:r>
            <a:r>
              <a:rPr lang="en-US" sz="2800" dirty="0"/>
              <a:t>?</a:t>
            </a:r>
          </a:p>
        </p:txBody>
      </p:sp>
      <p:sp>
        <p:nvSpPr>
          <p:cNvPr id="128005" name="Text Box 5"/>
          <p:cNvSpPr txBox="1">
            <a:spLocks noChangeArrowheads="1"/>
          </p:cNvSpPr>
          <p:nvPr/>
        </p:nvSpPr>
        <p:spPr bwMode="auto">
          <a:xfrm>
            <a:off x="595086" y="3517900"/>
            <a:ext cx="8153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/>
              <a:t>b)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kim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HCl</a:t>
            </a:r>
            <a:r>
              <a:rPr lang="en-US" sz="2800" dirty="0"/>
              <a:t>?</a:t>
            </a:r>
          </a:p>
        </p:txBody>
      </p:sp>
      <p:sp>
        <p:nvSpPr>
          <p:cNvPr id="128006" name="Text Box 6"/>
          <p:cNvSpPr txBox="1">
            <a:spLocks noChangeArrowheads="1"/>
          </p:cNvSpPr>
          <p:nvPr/>
        </p:nvSpPr>
        <p:spPr bwMode="auto">
          <a:xfrm>
            <a:off x="495300" y="4609193"/>
            <a:ext cx="78486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/>
              <a:t>c)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kim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HNO</a:t>
            </a:r>
            <a:r>
              <a:rPr lang="en-US" sz="2800" baseline="-25000" dirty="0"/>
              <a:t>3</a:t>
            </a:r>
            <a:r>
              <a:rPr lang="en-US" sz="2800" dirty="0"/>
              <a:t> </a:t>
            </a:r>
            <a:r>
              <a:rPr lang="en-US" sz="2800" dirty="0" err="1"/>
              <a:t>đặc,nóng</a:t>
            </a:r>
            <a:r>
              <a:rPr lang="en-US" sz="2800" dirty="0"/>
              <a:t>?</a:t>
            </a:r>
          </a:p>
        </p:txBody>
      </p:sp>
      <p:graphicFrame>
        <p:nvGraphicFramePr>
          <p:cNvPr id="128007" name="Group 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319845640"/>
              </p:ext>
            </p:extLst>
          </p:nvPr>
        </p:nvGraphicFramePr>
        <p:xfrm>
          <a:off x="304800" y="1371600"/>
          <a:ext cx="8534400" cy="609600"/>
        </p:xfrm>
        <a:graphic>
          <a:graphicData uri="http://schemas.openxmlformats.org/drawingml/2006/table">
            <a:tbl>
              <a:tblPr/>
              <a:tblGrid>
                <a:gridCol w="425450"/>
                <a:gridCol w="571500"/>
                <a:gridCol w="566738"/>
                <a:gridCol w="639762"/>
                <a:gridCol w="463550"/>
                <a:gridCol w="534988"/>
                <a:gridCol w="530225"/>
                <a:gridCol w="534987"/>
                <a:gridCol w="531813"/>
                <a:gridCol w="534987"/>
                <a:gridCol w="425450"/>
                <a:gridCol w="639763"/>
                <a:gridCol w="534987"/>
                <a:gridCol w="533400"/>
                <a:gridCol w="496888"/>
                <a:gridCol w="569912"/>
              </a:tblGrid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Ca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Zn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Fe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Cu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Hg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Pt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128043" name="Text Box 43"/>
          <p:cNvSpPr txBox="1">
            <a:spLocks noChangeArrowheads="1"/>
          </p:cNvSpPr>
          <p:nvPr/>
        </p:nvSpPr>
        <p:spPr bwMode="auto">
          <a:xfrm>
            <a:off x="4648200" y="3051175"/>
            <a:ext cx="4419600" cy="466725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 dirty="0" err="1">
                <a:solidFill>
                  <a:srgbClr val="FF0000"/>
                </a:solidFill>
              </a:rPr>
              <a:t>Mg,Al,Zn,Fe,Ni</a:t>
            </a:r>
            <a:r>
              <a:rPr lang="en-US" i="0" dirty="0">
                <a:solidFill>
                  <a:srgbClr val="FF0000"/>
                </a:solidFill>
              </a:rPr>
              <a:t> ,</a:t>
            </a:r>
            <a:r>
              <a:rPr lang="en-US" i="0" dirty="0" err="1">
                <a:solidFill>
                  <a:srgbClr val="FF0000"/>
                </a:solidFill>
              </a:rPr>
              <a:t>Sn</a:t>
            </a:r>
            <a:r>
              <a:rPr lang="en-US" i="0" dirty="0">
                <a:solidFill>
                  <a:srgbClr val="FF0000"/>
                </a:solidFill>
              </a:rPr>
              <a:t> ,</a:t>
            </a:r>
            <a:r>
              <a:rPr lang="en-US" i="0" dirty="0" err="1">
                <a:solidFill>
                  <a:srgbClr val="FF0000"/>
                </a:solidFill>
              </a:rPr>
              <a:t>Pb</a:t>
            </a:r>
            <a:r>
              <a:rPr lang="en-US" i="0" dirty="0">
                <a:solidFill>
                  <a:srgbClr val="FF0000"/>
                </a:solidFill>
              </a:rPr>
              <a:t>, </a:t>
            </a:r>
            <a:r>
              <a:rPr lang="en-US" i="0" dirty="0" err="1">
                <a:solidFill>
                  <a:srgbClr val="FF0000"/>
                </a:solidFill>
              </a:rPr>
              <a:t>Cu,Hg</a:t>
            </a:r>
            <a:r>
              <a:rPr lang="en-US" i="0" dirty="0">
                <a:solidFill>
                  <a:srgbClr val="FF0000"/>
                </a:solidFill>
              </a:rPr>
              <a:t>.</a:t>
            </a:r>
          </a:p>
        </p:txBody>
      </p:sp>
      <p:graphicFrame>
        <p:nvGraphicFramePr>
          <p:cNvPr id="128044" name="Group 4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696713899"/>
              </p:ext>
            </p:extLst>
          </p:nvPr>
        </p:nvGraphicFramePr>
        <p:xfrm>
          <a:off x="3479800" y="4151086"/>
          <a:ext cx="5181600" cy="381000"/>
        </p:xfrm>
        <a:graphic>
          <a:graphicData uri="http://schemas.openxmlformats.org/drawingml/2006/table">
            <a:tbl>
              <a:tblPr/>
              <a:tblGrid>
                <a:gridCol w="415925"/>
                <a:gridCol w="554038"/>
                <a:gridCol w="549275"/>
                <a:gridCol w="623887"/>
                <a:gridCol w="447675"/>
                <a:gridCol w="519113"/>
                <a:gridCol w="515937"/>
                <a:gridCol w="520700"/>
                <a:gridCol w="515938"/>
                <a:gridCol w="519112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Zn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Fe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Pb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</a:tr>
            </a:tbl>
          </a:graphicData>
        </a:graphic>
      </p:graphicFrame>
      <p:sp>
        <p:nvSpPr>
          <p:cNvPr id="128068" name="Text Box 68"/>
          <p:cNvSpPr txBox="1">
            <a:spLocks noChangeArrowheads="1"/>
          </p:cNvSpPr>
          <p:nvPr/>
        </p:nvSpPr>
        <p:spPr bwMode="auto">
          <a:xfrm>
            <a:off x="3980543" y="5562600"/>
            <a:ext cx="2286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>
                <a:solidFill>
                  <a:srgbClr val="FF0000"/>
                </a:solidFill>
              </a:rPr>
              <a:t>Đáp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án</a:t>
            </a:r>
            <a:r>
              <a:rPr lang="en-US" dirty="0">
                <a:solidFill>
                  <a:srgbClr val="FF0000"/>
                </a:solidFill>
              </a:rPr>
              <a:t>:</a:t>
            </a:r>
            <a:r>
              <a:rPr lang="en-US" dirty="0"/>
              <a:t> </a:t>
            </a:r>
            <a:r>
              <a:rPr lang="en-US" dirty="0" err="1"/>
              <a:t>Pt,Au</a:t>
            </a:r>
            <a:endParaRPr lang="en-US" dirty="0"/>
          </a:p>
        </p:txBody>
      </p:sp>
      <p:sp>
        <p:nvSpPr>
          <p:cNvPr id="128069" name="Text Box 69"/>
          <p:cNvSpPr txBox="1">
            <a:spLocks noChangeArrowheads="1"/>
          </p:cNvSpPr>
          <p:nvPr/>
        </p:nvSpPr>
        <p:spPr bwMode="auto">
          <a:xfrm>
            <a:off x="2195286" y="4051300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>
                <a:solidFill>
                  <a:srgbClr val="FF0000"/>
                </a:solidFill>
              </a:rPr>
              <a:t>Đáp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án</a:t>
            </a:r>
            <a:r>
              <a:rPr lang="en-US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28070" name="Text Box 70"/>
          <p:cNvSpPr txBox="1">
            <a:spLocks noChangeArrowheads="1"/>
          </p:cNvSpPr>
          <p:nvPr/>
        </p:nvSpPr>
        <p:spPr bwMode="auto">
          <a:xfrm>
            <a:off x="3276600" y="3051175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>
                <a:solidFill>
                  <a:srgbClr val="FF0000"/>
                </a:solidFill>
              </a:rPr>
              <a:t>Đáp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án</a:t>
            </a:r>
            <a:r>
              <a:rPr lang="en-US" dirty="0">
                <a:solidFill>
                  <a:srgbClr val="FF0000"/>
                </a:solidFill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306960704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8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28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28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28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28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"/>
                                        <p:tgtEl>
                                          <p:spTgt spid="128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"/>
                                        <p:tgtEl>
                                          <p:spTgt spid="12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"/>
                                        <p:tgtEl>
                                          <p:spTgt spid="128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128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12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3" grpId="0"/>
      <p:bldP spid="128004" grpId="0"/>
      <p:bldP spid="128005" grpId="0"/>
      <p:bldP spid="128006" grpId="0"/>
      <p:bldP spid="128043" grpId="0" animBg="1"/>
      <p:bldP spid="128068" grpId="0"/>
      <p:bldP spid="128069" grpId="0"/>
      <p:bldP spid="12807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38200"/>
            <a:ext cx="8229600" cy="452596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en-US" b="1" dirty="0" smtClean="0"/>
              <a:t>3.1</a:t>
            </a:r>
            <a:r>
              <a:rPr lang="en-US" b="1" dirty="0"/>
              <a:t>. </a:t>
            </a:r>
            <a:r>
              <a:rPr lang="en-US" b="1" dirty="0" err="1"/>
              <a:t>Cặp</a:t>
            </a:r>
            <a:r>
              <a:rPr lang="en-US" b="1" dirty="0"/>
              <a:t> </a:t>
            </a:r>
            <a:r>
              <a:rPr lang="en-US" b="1" dirty="0" err="1"/>
              <a:t>oxi</a:t>
            </a:r>
            <a:r>
              <a:rPr lang="en-US" b="1" dirty="0"/>
              <a:t> </a:t>
            </a:r>
            <a:r>
              <a:rPr lang="en-US" b="1" dirty="0" err="1"/>
              <a:t>hoá</a:t>
            </a:r>
            <a:r>
              <a:rPr lang="en-US" b="1" dirty="0"/>
              <a:t> – </a:t>
            </a:r>
            <a:r>
              <a:rPr lang="en-US" b="1" dirty="0" err="1"/>
              <a:t>khử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kim</a:t>
            </a:r>
            <a:r>
              <a:rPr lang="en-US" b="1" dirty="0"/>
              <a:t> </a:t>
            </a:r>
            <a:r>
              <a:rPr lang="en-US" b="1" dirty="0" err="1"/>
              <a:t>loại</a:t>
            </a:r>
            <a:r>
              <a:rPr lang="en-US" b="1" dirty="0"/>
              <a:t> </a:t>
            </a:r>
            <a:endParaRPr lang="en-US" dirty="0"/>
          </a:p>
          <a:p>
            <a:pPr marL="0" indent="0">
              <a:buFontTx/>
              <a:buNone/>
              <a:defRPr/>
            </a:pPr>
            <a:r>
              <a:rPr lang="en-US" b="1" dirty="0" smtClean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viết</a:t>
            </a:r>
            <a:r>
              <a:rPr lang="en-US" dirty="0"/>
              <a:t>: </a:t>
            </a:r>
            <a:endParaRPr lang="en-US" dirty="0" smtClean="0"/>
          </a:p>
          <a:p>
            <a:pPr marL="0" indent="0">
              <a:buFontTx/>
              <a:buNone/>
              <a:defRPr/>
            </a:pP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       </a:t>
            </a:r>
            <a:r>
              <a:rPr lang="en-US" dirty="0" err="1" smtClean="0">
                <a:solidFill>
                  <a:srgbClr val="FF0000"/>
                </a:solidFill>
              </a:rPr>
              <a:t>dạng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oxi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hóa</a:t>
            </a:r>
            <a:r>
              <a:rPr lang="en-US" dirty="0">
                <a:solidFill>
                  <a:srgbClr val="FF0000"/>
                </a:solidFill>
              </a:rPr>
              <a:t> /</a:t>
            </a:r>
            <a:r>
              <a:rPr lang="en-US" dirty="0" err="1">
                <a:solidFill>
                  <a:srgbClr val="FF0000"/>
                </a:solidFill>
              </a:rPr>
              <a:t>dạng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khử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của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cùng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một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nguyên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tố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kim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  <a:endParaRPr lang="en-US" dirty="0">
              <a:solidFill>
                <a:srgbClr val="FF0000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en-US" i="1" dirty="0" err="1"/>
              <a:t>Thí</a:t>
            </a:r>
            <a:r>
              <a:rPr lang="en-US" i="1" dirty="0"/>
              <a:t> </a:t>
            </a:r>
            <a:r>
              <a:rPr lang="en-US" i="1" dirty="0" err="1"/>
              <a:t>dụ</a:t>
            </a:r>
            <a:r>
              <a:rPr lang="en-US" i="1" dirty="0"/>
              <a:t>: </a:t>
            </a:r>
            <a:r>
              <a:rPr lang="en-US" dirty="0" err="1"/>
              <a:t>Cặp</a:t>
            </a:r>
            <a:r>
              <a:rPr lang="en-US" dirty="0"/>
              <a:t> </a:t>
            </a:r>
            <a:r>
              <a:rPr lang="en-US" dirty="0" err="1"/>
              <a:t>oxi</a:t>
            </a:r>
            <a:r>
              <a:rPr lang="en-US" dirty="0"/>
              <a:t> </a:t>
            </a:r>
            <a:r>
              <a:rPr lang="en-US" dirty="0" err="1"/>
              <a:t>hoá</a:t>
            </a:r>
            <a:r>
              <a:rPr lang="en-US" dirty="0"/>
              <a:t> – </a:t>
            </a:r>
            <a:r>
              <a:rPr lang="en-US" dirty="0" err="1"/>
              <a:t>khử</a:t>
            </a:r>
            <a:r>
              <a:rPr lang="en-US" dirty="0"/>
              <a:t> </a:t>
            </a:r>
            <a:r>
              <a:rPr lang="en-US" dirty="0" smtClean="0"/>
              <a:t> Ag</a:t>
            </a:r>
            <a:r>
              <a:rPr lang="en-US" baseline="30000" dirty="0"/>
              <a:t>+</a:t>
            </a:r>
            <a:r>
              <a:rPr lang="en-US" dirty="0"/>
              <a:t>/Ag; Cu</a:t>
            </a:r>
            <a:r>
              <a:rPr lang="en-US" baseline="30000" dirty="0"/>
              <a:t>2+</a:t>
            </a:r>
            <a:r>
              <a:rPr lang="en-US" dirty="0"/>
              <a:t>/Cu; Fe</a:t>
            </a:r>
            <a:r>
              <a:rPr lang="en-US" baseline="30000" dirty="0"/>
              <a:t>2+</a:t>
            </a:r>
            <a:r>
              <a:rPr lang="en-US" dirty="0"/>
              <a:t>/Fe</a:t>
            </a:r>
          </a:p>
          <a:p>
            <a:pPr>
              <a:defRPr/>
            </a:pPr>
            <a:endParaRPr lang="en-US" dirty="0" smtClean="0"/>
          </a:p>
          <a:p>
            <a:pPr marL="0" indent="0">
              <a:buNone/>
              <a:defRPr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133600" y="405562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800" dirty="0">
                <a:latin typeface="Arial" pitchFamily="34" charset="0"/>
                <a:cs typeface="Arial" pitchFamily="34" charset="0"/>
              </a:rPr>
              <a:t>Fe</a:t>
            </a:r>
            <a:r>
              <a:rPr lang="en-US" sz="2800" baseline="30000" dirty="0">
                <a:latin typeface="Arial" pitchFamily="34" charset="0"/>
                <a:cs typeface="Arial" pitchFamily="34" charset="0"/>
              </a:rPr>
              <a:t>2+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+ 2e </a:t>
            </a:r>
            <a:r>
              <a:rPr lang="en-US" sz="2800" dirty="0">
                <a:latin typeface="Arial" pitchFamily="34" charset="0"/>
                <a:cs typeface="Arial" pitchFamily="34" charset="0"/>
                <a:sym typeface="Symbol"/>
              </a:rPr>
              <a:t>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Fe</a:t>
            </a:r>
          </a:p>
          <a:p>
            <a:pPr algn="ctr"/>
            <a:r>
              <a:rPr lang="en-US" sz="2800" dirty="0" smtClean="0">
                <a:latin typeface="Arial" pitchFamily="34" charset="0"/>
                <a:cs typeface="Arial" pitchFamily="34" charset="0"/>
              </a:rPr>
              <a:t>Cu</a:t>
            </a:r>
            <a:r>
              <a:rPr lang="en-US" sz="28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800" baseline="30000" dirty="0">
                <a:latin typeface="Arial" pitchFamily="34" charset="0"/>
                <a:cs typeface="Arial" pitchFamily="34" charset="0"/>
              </a:rPr>
              <a:t>+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+ 2e </a:t>
            </a:r>
            <a:r>
              <a:rPr lang="en-US" sz="2800" dirty="0" smtClean="0">
                <a:latin typeface="Arial" pitchFamily="34" charset="0"/>
                <a:cs typeface="Arial" pitchFamily="34" charset="0"/>
                <a:sym typeface="Symbol"/>
              </a:rPr>
              <a:t> 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Cu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800" dirty="0" smtClean="0">
                <a:latin typeface="Arial" pitchFamily="34" charset="0"/>
                <a:cs typeface="Arial" pitchFamily="34" charset="0"/>
              </a:rPr>
              <a:t>Ag</a:t>
            </a:r>
            <a:r>
              <a:rPr lang="en-US" sz="2800" baseline="30000" dirty="0">
                <a:latin typeface="Arial" pitchFamily="34" charset="0"/>
                <a:cs typeface="Arial" pitchFamily="34" charset="0"/>
              </a:rPr>
              <a:t>+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+ e </a:t>
            </a:r>
            <a:r>
              <a:rPr lang="en-US" sz="2800" dirty="0" smtClean="0">
                <a:latin typeface="Arial" pitchFamily="34" charset="0"/>
                <a:cs typeface="Arial" pitchFamily="34" charset="0"/>
                <a:sym typeface="Symbol"/>
              </a:rPr>
              <a:t>  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Ag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152400" y="152400"/>
            <a:ext cx="5977845" cy="52322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rgbClr val="FF0000"/>
            </a:solidFill>
            <a:miter lim="800000"/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i="0" dirty="0" smtClean="0">
                <a:solidFill>
                  <a:srgbClr val="000000"/>
                </a:solidFill>
              </a:rPr>
              <a:t>3. DÃY ĐIỆN HÓA CỦA KIM LOẠI</a:t>
            </a:r>
            <a:endParaRPr lang="en-US" sz="2800" i="0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199" y="5598940"/>
            <a:ext cx="57839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u="sng" dirty="0" err="1">
                <a:latin typeface="Arial" pitchFamily="34" charset="0"/>
                <a:cs typeface="Arial" pitchFamily="34" charset="0"/>
                <a:hlinkClick r:id="rId2"/>
              </a:rPr>
              <a:t>Chất</a:t>
            </a:r>
            <a:r>
              <a:rPr lang="en-US" sz="2400" u="sng" dirty="0"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lang="en-US" sz="2400" u="sng" dirty="0" err="1">
                <a:latin typeface="Arial" pitchFamily="34" charset="0"/>
                <a:cs typeface="Arial" pitchFamily="34" charset="0"/>
                <a:hlinkClick r:id="rId2"/>
              </a:rPr>
              <a:t>oxi</a:t>
            </a:r>
            <a:r>
              <a:rPr lang="en-US" sz="2400" u="sng" dirty="0"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lang="en-US" sz="2400" u="sng" dirty="0" err="1">
                <a:latin typeface="Arial" pitchFamily="34" charset="0"/>
                <a:cs typeface="Arial" pitchFamily="34" charset="0"/>
                <a:hlinkClick r:id="rId2"/>
              </a:rPr>
              <a:t>hóa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: Fe</a:t>
            </a:r>
            <a:r>
              <a:rPr lang="en-US" sz="2400" baseline="30000" dirty="0">
                <a:latin typeface="Arial" pitchFamily="34" charset="0"/>
                <a:cs typeface="Arial" pitchFamily="34" charset="0"/>
              </a:rPr>
              <a:t>2+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Cu</a:t>
            </a:r>
            <a:r>
              <a:rPr lang="en-US" sz="2400" baseline="30000" dirty="0">
                <a:latin typeface="Arial" pitchFamily="34" charset="0"/>
                <a:cs typeface="Arial" pitchFamily="34" charset="0"/>
              </a:rPr>
              <a:t>2+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Ag</a:t>
            </a:r>
            <a:r>
              <a:rPr lang="en-US" sz="2400" baseline="30000" dirty="0" smtClean="0">
                <a:latin typeface="Arial" pitchFamily="34" charset="0"/>
                <a:cs typeface="Arial" pitchFamily="34" charset="0"/>
              </a:rPr>
              <a:t>+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r>
              <a:rPr lang="en-US" sz="2400" u="sng" dirty="0" err="1" smtClean="0">
                <a:latin typeface="Arial" pitchFamily="34" charset="0"/>
                <a:cs typeface="Arial" pitchFamily="34" charset="0"/>
                <a:hlinkClick r:id="rId3"/>
              </a:rPr>
              <a:t>Chất</a:t>
            </a:r>
            <a:r>
              <a:rPr lang="en-US" sz="2400" u="sng" dirty="0" smtClean="0"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lang="en-US" sz="2400" u="sng" dirty="0" err="1">
                <a:latin typeface="Arial" pitchFamily="34" charset="0"/>
                <a:cs typeface="Arial" pitchFamily="34" charset="0"/>
                <a:hlinkClick r:id="rId3"/>
              </a:rPr>
              <a:t>khử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: Fe, Cu, Ag</a:t>
            </a:r>
          </a:p>
        </p:txBody>
      </p:sp>
    </p:spTree>
    <p:extLst>
      <p:ext uri="{BB962C8B-B14F-4D97-AF65-F5344CB8AC3E}">
        <p14:creationId xmlns:p14="http://schemas.microsoft.com/office/powerpoint/2010/main" val="2094245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5629275" y="1341438"/>
            <a:ext cx="1062038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Pb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Pb</a:t>
            </a: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403350" y="1341438"/>
            <a:ext cx="955675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Mg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Mg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323850" y="1341438"/>
            <a:ext cx="609600" cy="180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K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+</a:t>
            </a: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 </a:t>
            </a: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K</a:t>
            </a: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3594100" y="1341438"/>
            <a:ext cx="817563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Fe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  <a:endParaRPr 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Fe</a:t>
            </a: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4284663" y="1341438"/>
            <a:ext cx="798512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Ni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Ni</a:t>
            </a:r>
          </a:p>
        </p:txBody>
      </p:sp>
      <p:sp>
        <p:nvSpPr>
          <p:cNvPr id="7175" name="Line 8"/>
          <p:cNvSpPr>
            <a:spLocks noChangeShapeType="1"/>
          </p:cNvSpPr>
          <p:nvPr/>
        </p:nvSpPr>
        <p:spPr bwMode="auto">
          <a:xfrm>
            <a:off x="250825" y="1916113"/>
            <a:ext cx="870108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6" name="Line 9"/>
          <p:cNvSpPr>
            <a:spLocks noChangeShapeType="1"/>
          </p:cNvSpPr>
          <p:nvPr/>
        </p:nvSpPr>
        <p:spPr bwMode="auto">
          <a:xfrm>
            <a:off x="442913" y="3141663"/>
            <a:ext cx="8305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769938" y="1976438"/>
            <a:ext cx="72691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32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Tính</a:t>
            </a:r>
            <a:r>
              <a:rPr 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32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oxi</a:t>
            </a:r>
            <a:r>
              <a:rPr 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32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hóa</a:t>
            </a:r>
            <a:r>
              <a:rPr 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32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của</a:t>
            </a:r>
            <a:r>
              <a:rPr 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ion </a:t>
            </a:r>
            <a:r>
              <a:rPr lang="en-US" sz="32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kim</a:t>
            </a:r>
            <a:r>
              <a:rPr 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32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loại</a:t>
            </a:r>
            <a:r>
              <a:rPr 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32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tăng</a:t>
            </a:r>
            <a:endParaRPr lang="en-US" sz="3200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755650" y="3141663"/>
            <a:ext cx="56880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32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Tính</a:t>
            </a:r>
            <a:r>
              <a:rPr 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32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khư</a:t>
            </a:r>
            <a:r>
              <a:rPr 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̉ </a:t>
            </a:r>
            <a:r>
              <a:rPr lang="en-US" sz="32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của</a:t>
            </a:r>
            <a:r>
              <a:rPr 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32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kim</a:t>
            </a:r>
            <a:r>
              <a:rPr 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32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loại</a:t>
            </a:r>
            <a:r>
              <a:rPr 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32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giảm</a:t>
            </a:r>
            <a:endParaRPr lang="en-US" sz="3200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755650" y="1341438"/>
            <a:ext cx="906463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Na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Na</a:t>
            </a:r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2195513" y="1341438"/>
            <a:ext cx="798512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Al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3+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Al</a:t>
            </a:r>
          </a:p>
        </p:txBody>
      </p:sp>
      <p:sp>
        <p:nvSpPr>
          <p:cNvPr id="23568" name="Rectangle 16"/>
          <p:cNvSpPr>
            <a:spLocks noChangeArrowheads="1"/>
          </p:cNvSpPr>
          <p:nvPr/>
        </p:nvSpPr>
        <p:spPr bwMode="auto">
          <a:xfrm>
            <a:off x="2884488" y="1341438"/>
            <a:ext cx="877887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Zn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Zn</a:t>
            </a:r>
          </a:p>
        </p:txBody>
      </p:sp>
      <p:sp>
        <p:nvSpPr>
          <p:cNvPr id="23569" name="Rectangle 17"/>
          <p:cNvSpPr>
            <a:spLocks noChangeArrowheads="1"/>
          </p:cNvSpPr>
          <p:nvPr/>
        </p:nvSpPr>
        <p:spPr bwMode="auto">
          <a:xfrm>
            <a:off x="4932363" y="1341438"/>
            <a:ext cx="839787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Sn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Sn</a:t>
            </a:r>
            <a:endParaRPr 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23570" name="Rectangle 18"/>
          <p:cNvSpPr>
            <a:spLocks noChangeArrowheads="1"/>
          </p:cNvSpPr>
          <p:nvPr/>
        </p:nvSpPr>
        <p:spPr bwMode="auto">
          <a:xfrm>
            <a:off x="6788150" y="1320800"/>
            <a:ext cx="1136650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Cu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Cu</a:t>
            </a:r>
          </a:p>
        </p:txBody>
      </p:sp>
      <p:sp>
        <p:nvSpPr>
          <p:cNvPr id="23571" name="Rectangle 19"/>
          <p:cNvSpPr>
            <a:spLocks noChangeArrowheads="1"/>
          </p:cNvSpPr>
          <p:nvPr/>
        </p:nvSpPr>
        <p:spPr bwMode="auto">
          <a:xfrm>
            <a:off x="6373813" y="1341438"/>
            <a:ext cx="719137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H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H</a:t>
            </a:r>
            <a:r>
              <a:rPr lang="en-US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</a:t>
            </a: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23572" name="Rectangle 20"/>
          <p:cNvSpPr>
            <a:spLocks noChangeArrowheads="1"/>
          </p:cNvSpPr>
          <p:nvPr/>
        </p:nvSpPr>
        <p:spPr bwMode="auto">
          <a:xfrm>
            <a:off x="8039100" y="1295400"/>
            <a:ext cx="1138238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Au 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3+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Au</a:t>
            </a:r>
          </a:p>
        </p:txBody>
      </p:sp>
      <p:sp>
        <p:nvSpPr>
          <p:cNvPr id="23573" name="Rectangle 21"/>
          <p:cNvSpPr>
            <a:spLocks noChangeArrowheads="1"/>
          </p:cNvSpPr>
          <p:nvPr/>
        </p:nvSpPr>
        <p:spPr bwMode="auto">
          <a:xfrm>
            <a:off x="7458075" y="1295400"/>
            <a:ext cx="938213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Ag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Ag</a:t>
            </a:r>
          </a:p>
        </p:txBody>
      </p:sp>
      <p:sp>
        <p:nvSpPr>
          <p:cNvPr id="31" name="Rectangle 30">
            <a:hlinkClick r:id="rId3" action="ppaction://hlinksldjump"/>
          </p:cNvPr>
          <p:cNvSpPr/>
          <p:nvPr/>
        </p:nvSpPr>
        <p:spPr>
          <a:xfrm>
            <a:off x="34925" y="457200"/>
            <a:ext cx="54489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3.2.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Dãy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loại</a:t>
            </a:r>
            <a:endParaRPr lang="vi-VN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6"/>
          <p:cNvSpPr>
            <a:spLocks noChangeArrowheads="1"/>
          </p:cNvSpPr>
          <p:nvPr/>
        </p:nvSpPr>
        <p:spPr bwMode="auto">
          <a:xfrm>
            <a:off x="94456" y="3659249"/>
            <a:ext cx="7010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3.3. 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Ý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dãy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hoá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22" name="Rectangle 18"/>
          <p:cNvSpPr>
            <a:spLocks noChangeArrowheads="1"/>
          </p:cNvSpPr>
          <p:nvPr/>
        </p:nvSpPr>
        <p:spPr bwMode="auto">
          <a:xfrm>
            <a:off x="34925" y="5181600"/>
            <a:ext cx="9288463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3000" i="1" dirty="0" err="1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chất</a:t>
            </a:r>
            <a:r>
              <a:rPr lang="en-US" sz="3000" i="1" dirty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oxi</a:t>
            </a:r>
            <a:r>
              <a:rPr lang="en-US" sz="3000" i="1" dirty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hóa</a:t>
            </a:r>
            <a:r>
              <a:rPr lang="en-US" sz="3000" i="1" dirty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mạnh</a:t>
            </a:r>
            <a:r>
              <a:rPr lang="en-US" sz="3000" i="1" dirty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hơn</a:t>
            </a:r>
            <a:r>
              <a:rPr lang="en-US" sz="3000" i="1" dirty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sẽ</a:t>
            </a:r>
            <a:r>
              <a:rPr lang="en-US" sz="3000" i="1" dirty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oxi</a:t>
            </a:r>
            <a:r>
              <a:rPr lang="en-US" sz="3000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hóa</a:t>
            </a:r>
            <a:r>
              <a:rPr lang="en-US" sz="3000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1505E9"/>
                </a:solidFill>
                <a:latin typeface="Calibri" pitchFamily="34" charset="0"/>
                <a:cs typeface="Calibri" pitchFamily="34" charset="0"/>
              </a:rPr>
              <a:t>chất</a:t>
            </a:r>
            <a:r>
              <a:rPr lang="en-US" sz="3000" i="1" dirty="0">
                <a:solidFill>
                  <a:srgbClr val="1505E9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1505E9"/>
                </a:solidFill>
                <a:latin typeface="Calibri" pitchFamily="34" charset="0"/>
                <a:cs typeface="Calibri" pitchFamily="34" charset="0"/>
              </a:rPr>
              <a:t>khư</a:t>
            </a:r>
            <a:r>
              <a:rPr lang="en-US" sz="3000" i="1" dirty="0">
                <a:solidFill>
                  <a:srgbClr val="1505E9"/>
                </a:solidFill>
                <a:latin typeface="Calibri" pitchFamily="34" charset="0"/>
                <a:cs typeface="Calibri" pitchFamily="34" charset="0"/>
              </a:rPr>
              <a:t>̉ </a:t>
            </a:r>
            <a:r>
              <a:rPr lang="en-US" sz="3000" i="1" dirty="0" err="1">
                <a:solidFill>
                  <a:srgbClr val="1505E9"/>
                </a:solidFill>
                <a:latin typeface="Calibri" pitchFamily="34" charset="0"/>
                <a:cs typeface="Calibri" pitchFamily="34" charset="0"/>
              </a:rPr>
              <a:t>mạnh</a:t>
            </a:r>
            <a:r>
              <a:rPr lang="en-US" sz="3000" i="1" dirty="0">
                <a:solidFill>
                  <a:srgbClr val="1505E9"/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pPr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3000" i="1" dirty="0" err="1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hơn</a:t>
            </a:r>
            <a:r>
              <a:rPr lang="en-US" sz="3000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sinh</a:t>
            </a:r>
            <a:r>
              <a:rPr lang="en-US" sz="3000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ra</a:t>
            </a:r>
            <a:r>
              <a:rPr lang="en-US" sz="3000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chất</a:t>
            </a:r>
            <a:r>
              <a:rPr lang="en-US" sz="3000" i="1" dirty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oxi</a:t>
            </a:r>
            <a:r>
              <a:rPr lang="en-US" sz="3000" i="1" dirty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hóa</a:t>
            </a:r>
            <a:r>
              <a:rPr lang="en-US" sz="3000" i="1" dirty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yếu</a:t>
            </a:r>
            <a:r>
              <a:rPr lang="en-US" sz="3000" i="1" dirty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hơn</a:t>
            </a:r>
            <a:r>
              <a:rPr lang="en-US" sz="3000" i="1" dirty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+ </a:t>
            </a:r>
            <a:r>
              <a:rPr lang="en-US" sz="3000" i="1" dirty="0" err="1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chất</a:t>
            </a:r>
            <a:r>
              <a:rPr lang="en-US" sz="3000" i="1" dirty="0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khư</a:t>
            </a:r>
            <a:r>
              <a:rPr lang="en-US" sz="3000" i="1" dirty="0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̉ </a:t>
            </a:r>
            <a:r>
              <a:rPr lang="en-US" sz="3000" i="1" dirty="0" err="1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yếu</a:t>
            </a:r>
            <a:r>
              <a:rPr lang="en-US" sz="3000" i="1" dirty="0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000" i="1" dirty="0" err="1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hơn</a:t>
            </a:r>
            <a:r>
              <a:rPr lang="en-US" sz="3000" i="1" dirty="0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.</a:t>
            </a: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0" y="4422775"/>
            <a:ext cx="9144000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</a:pPr>
            <a:r>
              <a:rPr lang="en-US" sz="2800" dirty="0">
                <a:latin typeface="Calibri" pitchFamily="34" charset="0"/>
              </a:rPr>
              <a:t>         </a:t>
            </a:r>
            <a:r>
              <a:rPr lang="en-US" sz="2800" dirty="0" err="1">
                <a:latin typeface="Calibri" pitchFamily="34" charset="0"/>
              </a:rPr>
              <a:t>Dư</a:t>
            </a:r>
            <a:r>
              <a:rPr lang="en-US" sz="2800" dirty="0">
                <a:latin typeface="Calibri" pitchFamily="34" charset="0"/>
              </a:rPr>
              <a:t>̣ </a:t>
            </a:r>
            <a:r>
              <a:rPr lang="en-US" sz="2800" dirty="0" err="1">
                <a:latin typeface="Calibri" pitchFamily="34" charset="0"/>
              </a:rPr>
              <a:t>đoán</a:t>
            </a:r>
            <a:r>
              <a:rPr lang="en-US" sz="2800" dirty="0">
                <a:latin typeface="Calibri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 pitchFamily="34" charset="0"/>
              </a:rPr>
              <a:t>chiều</a:t>
            </a:r>
            <a:r>
              <a:rPr lang="en-US" sz="28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 pitchFamily="34" charset="0"/>
              </a:rPr>
              <a:t>phản</a:t>
            </a:r>
            <a:r>
              <a:rPr lang="en-US" sz="28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 pitchFamily="34" charset="0"/>
              </a:rPr>
              <a:t>ứng</a:t>
            </a:r>
            <a:r>
              <a:rPr lang="en-US" sz="28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 pitchFamily="34" charset="0"/>
              </a:rPr>
              <a:t>giữa</a:t>
            </a:r>
            <a:r>
              <a:rPr lang="en-US" sz="28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 pitchFamily="34" charset="0"/>
              </a:rPr>
              <a:t>hai</a:t>
            </a:r>
            <a:r>
              <a:rPr lang="en-US" sz="28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 pitchFamily="34" charset="0"/>
              </a:rPr>
              <a:t>cặp</a:t>
            </a:r>
            <a:r>
              <a:rPr lang="en-US" sz="28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 pitchFamily="34" charset="0"/>
              </a:rPr>
              <a:t>oxi</a:t>
            </a:r>
            <a:r>
              <a:rPr lang="en-US" sz="28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 pitchFamily="34" charset="0"/>
              </a:rPr>
              <a:t>hóa</a:t>
            </a:r>
            <a:r>
              <a:rPr lang="en-US" sz="2800" dirty="0">
                <a:solidFill>
                  <a:srgbClr val="FF0000"/>
                </a:solidFill>
                <a:latin typeface="Calibri" pitchFamily="34" charset="0"/>
              </a:rPr>
              <a:t> – </a:t>
            </a:r>
            <a:r>
              <a:rPr lang="en-US" sz="2800" dirty="0" err="1">
                <a:solidFill>
                  <a:srgbClr val="FF0000"/>
                </a:solidFill>
                <a:latin typeface="Calibri" pitchFamily="34" charset="0"/>
              </a:rPr>
              <a:t>khư</a:t>
            </a:r>
            <a:r>
              <a:rPr lang="en-US" sz="2800" dirty="0">
                <a:solidFill>
                  <a:srgbClr val="FF0000"/>
                </a:solidFill>
                <a:latin typeface="Calibri" pitchFamily="34" charset="0"/>
              </a:rPr>
              <a:t>̉ </a:t>
            </a:r>
            <a:r>
              <a:rPr lang="en-US" sz="2800" dirty="0" err="1">
                <a:latin typeface="Calibri" pitchFamily="34" charset="0"/>
              </a:rPr>
              <a:t>theo</a:t>
            </a:r>
            <a:r>
              <a:rPr lang="en-US" sz="2800" dirty="0">
                <a:latin typeface="Calibri" pitchFamily="34" charset="0"/>
              </a:rPr>
              <a:t> </a:t>
            </a:r>
            <a:r>
              <a:rPr lang="en-US" sz="2800" dirty="0" err="1">
                <a:latin typeface="Calibri" pitchFamily="34" charset="0"/>
              </a:rPr>
              <a:t>quy</a:t>
            </a:r>
            <a:r>
              <a:rPr lang="en-US" sz="2800" dirty="0">
                <a:latin typeface="Calibri" pitchFamily="34" charset="0"/>
              </a:rPr>
              <a:t> </a:t>
            </a:r>
            <a:r>
              <a:rPr lang="en-US" sz="2800" dirty="0" err="1">
                <a:latin typeface="Calibri" pitchFamily="34" charset="0"/>
              </a:rPr>
              <a:t>tắc</a:t>
            </a:r>
            <a:r>
              <a:rPr lang="en-US" sz="2800" dirty="0">
                <a:latin typeface="Calibri" pitchFamily="34" charset="0"/>
              </a:rPr>
              <a:t>(</a:t>
            </a:r>
            <a:r>
              <a:rPr lang="en-US" sz="2800" dirty="0" err="1">
                <a:latin typeface="Calibri" pitchFamily="34" charset="0"/>
              </a:rPr>
              <a:t>anpha</a:t>
            </a:r>
            <a:r>
              <a:rPr lang="en-US" sz="2800" dirty="0">
                <a:latin typeface="Calibri" pitchFamily="34" charset="0"/>
              </a:rPr>
              <a:t>): 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4642351"/>
              </p:ext>
            </p:extLst>
          </p:nvPr>
        </p:nvGraphicFramePr>
        <p:xfrm>
          <a:off x="2489994" y="4824412"/>
          <a:ext cx="788987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0" name="Equation" r:id="rId4" imgW="152334" imgH="139639" progId="Equation.3">
                  <p:embed/>
                </p:oleObj>
              </mc:Choice>
              <mc:Fallback>
                <p:oleObj name="Equation" r:id="rId4" imgW="152334" imgH="139639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9994" y="4824412"/>
                        <a:ext cx="788987" cy="466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82887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3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2" grpId="0"/>
      <p:bldP spid="21" grpId="0"/>
      <p:bldP spid="22" grpId="0" autoUpdateAnimBg="0"/>
      <p:bldP spid="2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Object 2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98981947"/>
              </p:ext>
            </p:extLst>
          </p:nvPr>
        </p:nvGraphicFramePr>
        <p:xfrm>
          <a:off x="2654299" y="1990370"/>
          <a:ext cx="3876675" cy="322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5" name="Equation" r:id="rId3" imgW="152334" imgH="139639" progId="Equation.3">
                  <p:embed/>
                </p:oleObj>
              </mc:Choice>
              <mc:Fallback>
                <p:oleObj name="Equation" r:id="rId3" imgW="152334" imgH="139639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4299" y="1990370"/>
                        <a:ext cx="3876675" cy="3221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Rectangle 6"/>
          <p:cNvSpPr>
            <a:spLocks noChangeArrowheads="1"/>
          </p:cNvSpPr>
          <p:nvPr/>
        </p:nvSpPr>
        <p:spPr bwMode="auto">
          <a:xfrm>
            <a:off x="0" y="3302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en-US">
              <a:latin typeface="Calibri" pitchFamily="34" charset="0"/>
            </a:endParaRPr>
          </a:p>
        </p:txBody>
      </p:sp>
      <p:sp>
        <p:nvSpPr>
          <p:cNvPr id="8196" name="Rectangle 7"/>
          <p:cNvSpPr>
            <a:spLocks noChangeArrowheads="1"/>
          </p:cNvSpPr>
          <p:nvPr/>
        </p:nvSpPr>
        <p:spPr bwMode="auto">
          <a:xfrm>
            <a:off x="0" y="36877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en-US">
              <a:latin typeface="Calibri" pitchFamily="34" charset="0"/>
            </a:endParaRP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440303" y="2043329"/>
            <a:ext cx="2782887" cy="1600438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Chất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Oxh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yếu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hơn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249633" y="4077494"/>
            <a:ext cx="3091658" cy="1600438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endParaRPr lang="en-US" sz="2800" b="1" dirty="0" smtClean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Chất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Khử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mạnh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hơn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5353048" y="2043329"/>
            <a:ext cx="3105151" cy="1600438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8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Oxh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mạnh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hơn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587" name="Text Box 11"/>
          <p:cNvSpPr txBox="1">
            <a:spLocks noChangeArrowheads="1"/>
          </p:cNvSpPr>
          <p:nvPr/>
        </p:nvSpPr>
        <p:spPr bwMode="auto">
          <a:xfrm>
            <a:off x="5105400" y="4077494"/>
            <a:ext cx="3624262" cy="1169551"/>
          </a:xfrm>
          <a:prstGeom prst="rect">
            <a:avLst/>
          </a:prstGeom>
          <a:solidFill>
            <a:srgbClr val="00B050"/>
          </a:solidFill>
          <a:ln w="9525">
            <a:solidFill>
              <a:srgbClr val="00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endParaRPr lang="en-US" sz="2800" b="1" dirty="0" smtClean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Chất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Khư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̉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yếu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hơn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4589" name="Text Box 13"/>
          <p:cNvSpPr txBox="1">
            <a:spLocks noChangeArrowheads="1"/>
          </p:cNvSpPr>
          <p:nvPr/>
        </p:nvSpPr>
        <p:spPr bwMode="auto">
          <a:xfrm>
            <a:off x="1795460" y="3495675"/>
            <a:ext cx="17176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sinh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ra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24592" name="Text Box 16"/>
          <p:cNvSpPr txBox="1">
            <a:spLocks noChangeArrowheads="1"/>
          </p:cNvSpPr>
          <p:nvPr/>
        </p:nvSpPr>
        <p:spPr bwMode="auto">
          <a:xfrm>
            <a:off x="5353397" y="3527879"/>
            <a:ext cx="609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 dirty="0" err="1">
                <a:solidFill>
                  <a:srgbClr val="FF0000"/>
                </a:solidFill>
                <a:latin typeface="Calibri" pitchFamily="34" charset="0"/>
              </a:rPr>
              <a:t>và</a:t>
            </a:r>
            <a:endParaRPr lang="en-US" sz="32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graphicFrame>
        <p:nvGraphicFramePr>
          <p:cNvPr id="8205" name="Object 4"/>
          <p:cNvGraphicFramePr>
            <a:graphicFrameLocks noChangeAspect="1"/>
          </p:cNvGraphicFramePr>
          <p:nvPr/>
        </p:nvGraphicFramePr>
        <p:xfrm>
          <a:off x="0" y="457200"/>
          <a:ext cx="114300" cy="18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6" name="Equation" r:id="rId5" imgW="114102" imgH="177492" progId="Equation.DSMT4">
                  <p:embed/>
                </p:oleObj>
              </mc:Choice>
              <mc:Fallback>
                <p:oleObj name="Equation" r:id="rId5" imgW="114102" imgH="17749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14300" cy="180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17462" y="685800"/>
            <a:ext cx="9109075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200" b="1" dirty="0">
                <a:latin typeface="Arial" pitchFamily="34" charset="0"/>
                <a:cs typeface="Arial" pitchFamily="34" charset="0"/>
              </a:rPr>
              <a:t>K</a:t>
            </a:r>
            <a:r>
              <a:rPr lang="en-US" sz="2200" b="1" baseline="30000" dirty="0">
                <a:latin typeface="Arial" pitchFamily="34" charset="0"/>
                <a:cs typeface="Arial" pitchFamily="34" charset="0"/>
              </a:rPr>
              <a:t>+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 Na</a:t>
            </a:r>
            <a:r>
              <a:rPr lang="en-US" sz="2200" b="1" baseline="30000" dirty="0">
                <a:latin typeface="Arial" pitchFamily="34" charset="0"/>
                <a:cs typeface="Arial" pitchFamily="34" charset="0"/>
              </a:rPr>
              <a:t>+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Mg</a:t>
            </a:r>
            <a:r>
              <a:rPr lang="en-US" sz="2200" b="1" baseline="30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2+</a:t>
            </a:r>
            <a:r>
              <a:rPr lang="en-US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Al</a:t>
            </a:r>
            <a:r>
              <a:rPr lang="en-US" sz="2200" b="1" baseline="30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3+</a:t>
            </a:r>
            <a:r>
              <a:rPr lang="en-US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Zn</a:t>
            </a:r>
            <a:r>
              <a:rPr lang="en-US" sz="2200" b="1" baseline="30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2+</a:t>
            </a:r>
            <a:r>
              <a:rPr lang="en-US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Fe</a:t>
            </a:r>
            <a:r>
              <a:rPr lang="en-US" sz="2200" b="1" baseline="30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2+</a:t>
            </a:r>
            <a:r>
              <a:rPr lang="en-US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Ni</a:t>
            </a:r>
            <a:r>
              <a:rPr lang="en-US" sz="2200" b="1" baseline="30000" dirty="0">
                <a:latin typeface="Arial" pitchFamily="34" charset="0"/>
                <a:cs typeface="Arial" pitchFamily="34" charset="0"/>
              </a:rPr>
              <a:t>2+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Sn</a:t>
            </a:r>
            <a:r>
              <a:rPr lang="en-US" sz="2200" b="1" baseline="30000" dirty="0">
                <a:latin typeface="Arial" pitchFamily="34" charset="0"/>
                <a:cs typeface="Arial" pitchFamily="34" charset="0"/>
              </a:rPr>
              <a:t>2+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Pb</a:t>
            </a:r>
            <a:r>
              <a:rPr lang="en-US" sz="2200" b="1" baseline="30000" dirty="0">
                <a:latin typeface="Arial" pitchFamily="34" charset="0"/>
                <a:cs typeface="Arial" pitchFamily="34" charset="0"/>
              </a:rPr>
              <a:t>2+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2200" b="1" baseline="30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Cu</a:t>
            </a:r>
            <a:r>
              <a:rPr lang="en-US" sz="2200" b="1" baseline="30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2+ </a:t>
            </a:r>
            <a:r>
              <a:rPr lang="en-US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Fe</a:t>
            </a:r>
            <a:r>
              <a:rPr lang="en-US" sz="2200" b="1" baseline="30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3+</a:t>
            </a:r>
            <a:r>
              <a:rPr lang="en-US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Ag</a:t>
            </a:r>
            <a:r>
              <a:rPr lang="en-US" sz="2200" b="1" baseline="30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en-US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Pt</a:t>
            </a:r>
            <a:r>
              <a:rPr lang="en-US" sz="2200" b="1" baseline="30000" dirty="0">
                <a:latin typeface="Arial" pitchFamily="34" charset="0"/>
                <a:cs typeface="Arial" pitchFamily="34" charset="0"/>
              </a:rPr>
              <a:t>2+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Au</a:t>
            </a:r>
            <a:r>
              <a:rPr lang="en-US" sz="2200" b="1" baseline="30000" dirty="0">
                <a:latin typeface="Arial" pitchFamily="34" charset="0"/>
                <a:cs typeface="Arial" pitchFamily="34" charset="0"/>
              </a:rPr>
              <a:t>3+</a:t>
            </a:r>
            <a:r>
              <a:rPr lang="en-US" sz="2200" b="1" baseline="-25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 </a:t>
            </a:r>
          </a:p>
          <a:p>
            <a:pPr>
              <a:defRPr/>
            </a:pPr>
            <a:endParaRPr lang="en-US" sz="2200" b="1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200" b="1" dirty="0">
                <a:latin typeface="Arial" pitchFamily="34" charset="0"/>
                <a:cs typeface="Arial" pitchFamily="34" charset="0"/>
              </a:rPr>
              <a:t>K   Na   </a:t>
            </a:r>
            <a:r>
              <a:rPr lang="en-US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Mg    Al    Zn     Fe   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Ni   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Sn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 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Pb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   </a:t>
            </a:r>
            <a:r>
              <a:rPr lang="en-US" sz="2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2200" b="1" baseline="-25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Cu  Fe</a:t>
            </a:r>
            <a:r>
              <a:rPr lang="en-US" sz="2200" b="1" baseline="30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2+</a:t>
            </a:r>
            <a:r>
              <a:rPr lang="en-US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Ag  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Pt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   Au</a:t>
            </a:r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6477000" y="2881312"/>
            <a:ext cx="113665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+mn-lt"/>
                <a:cs typeface="Arial" charset="0"/>
              </a:rPr>
              <a:t>Cu</a:t>
            </a:r>
            <a:r>
              <a:rPr lang="en-US" sz="3600" b="1" baseline="30000" dirty="0">
                <a:solidFill>
                  <a:srgbClr val="C00000"/>
                </a:solidFill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600" b="1" baseline="30000" dirty="0">
              <a:solidFill>
                <a:srgbClr val="C00000"/>
              </a:solidFill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600" b="1" baseline="30000" dirty="0">
              <a:solidFill>
                <a:srgbClr val="C00000"/>
              </a:solidFill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C00000"/>
                </a:solidFill>
                <a:latin typeface="+mn-lt"/>
                <a:cs typeface="Arial" charset="0"/>
              </a:rPr>
              <a:t>Cu</a:t>
            </a:r>
            <a:endParaRPr lang="en-US" sz="3600" b="1" dirty="0">
              <a:solidFill>
                <a:srgbClr val="C00000"/>
              </a:solidFill>
              <a:latin typeface="+mn-lt"/>
              <a:cs typeface="Arial" charset="0"/>
            </a:endParaRPr>
          </a:p>
        </p:txBody>
      </p:sp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1609231" y="2938721"/>
            <a:ext cx="93134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+mn-lt"/>
                <a:cs typeface="Arial" charset="0"/>
              </a:rPr>
              <a:t>Fe</a:t>
            </a:r>
            <a:r>
              <a:rPr lang="en-US" sz="3600" b="1" baseline="30000" dirty="0">
                <a:solidFill>
                  <a:srgbClr val="C00000"/>
                </a:solidFill>
                <a:latin typeface="+mn-lt"/>
                <a:cs typeface="Arial" charset="0"/>
              </a:rPr>
              <a:t>2+</a:t>
            </a:r>
            <a:endParaRPr lang="en-US" sz="3600" b="1" dirty="0">
              <a:solidFill>
                <a:srgbClr val="C00000"/>
              </a:solidFill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600" b="1" baseline="30000" dirty="0">
              <a:solidFill>
                <a:srgbClr val="C00000"/>
              </a:solidFill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600" b="1" baseline="30000" dirty="0">
              <a:solidFill>
                <a:srgbClr val="C00000"/>
              </a:solidFill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C00000"/>
                </a:solidFill>
                <a:latin typeface="+mn-lt"/>
                <a:cs typeface="Arial" charset="0"/>
              </a:rPr>
              <a:t>Fe</a:t>
            </a:r>
            <a:endParaRPr lang="en-US" sz="3600" b="1" baseline="30000" dirty="0">
              <a:solidFill>
                <a:srgbClr val="C00000"/>
              </a:solidFill>
              <a:latin typeface="+mn-lt"/>
              <a:cs typeface="Arial" charset="0"/>
            </a:endParaRPr>
          </a:p>
        </p:txBody>
      </p:sp>
      <p:sp>
        <p:nvSpPr>
          <p:cNvPr id="20" name="Text Box 42"/>
          <p:cNvSpPr txBox="1">
            <a:spLocks noChangeArrowheads="1"/>
          </p:cNvSpPr>
          <p:nvPr/>
        </p:nvSpPr>
        <p:spPr bwMode="auto">
          <a:xfrm>
            <a:off x="609600" y="5867400"/>
            <a:ext cx="4572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dirty="0"/>
              <a:t>PTPƯ: </a:t>
            </a:r>
            <a:r>
              <a:rPr lang="en-US" sz="3600" dirty="0" smtClean="0"/>
              <a:t>Cu   +   Fe  </a:t>
            </a:r>
            <a:r>
              <a:rPr lang="en-US" sz="3600" dirty="0">
                <a:sym typeface="Wingdings" pitchFamily="2" charset="2"/>
              </a:rPr>
              <a:t></a:t>
            </a:r>
          </a:p>
        </p:txBody>
      </p:sp>
      <p:sp>
        <p:nvSpPr>
          <p:cNvPr id="21" name="Text Box 54"/>
          <p:cNvSpPr txBox="1">
            <a:spLocks noChangeArrowheads="1"/>
          </p:cNvSpPr>
          <p:nvPr/>
        </p:nvSpPr>
        <p:spPr bwMode="auto">
          <a:xfrm>
            <a:off x="5105400" y="5867400"/>
            <a:ext cx="2743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dirty="0" smtClean="0">
                <a:sym typeface="Wingdings" pitchFamily="2" charset="2"/>
              </a:rPr>
              <a:t>Fe    +    Cu</a:t>
            </a:r>
            <a:endParaRPr lang="en-US" sz="3600" dirty="0">
              <a:sym typeface="Wingdings" pitchFamily="2" charset="2"/>
            </a:endParaRPr>
          </a:p>
        </p:txBody>
      </p:sp>
      <p:sp>
        <p:nvSpPr>
          <p:cNvPr id="24" name="Text Box 57"/>
          <p:cNvSpPr txBox="1">
            <a:spLocks noChangeArrowheads="1"/>
          </p:cNvSpPr>
          <p:nvPr/>
        </p:nvSpPr>
        <p:spPr bwMode="auto">
          <a:xfrm>
            <a:off x="5501263" y="5536764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+2</a:t>
            </a:r>
          </a:p>
        </p:txBody>
      </p:sp>
      <p:sp>
        <p:nvSpPr>
          <p:cNvPr id="25" name="Text Box 58"/>
          <p:cNvSpPr txBox="1">
            <a:spLocks noChangeArrowheads="1"/>
          </p:cNvSpPr>
          <p:nvPr/>
        </p:nvSpPr>
        <p:spPr bwMode="auto">
          <a:xfrm>
            <a:off x="7272913" y="5536764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o</a:t>
            </a:r>
          </a:p>
        </p:txBody>
      </p:sp>
      <p:sp>
        <p:nvSpPr>
          <p:cNvPr id="26" name="Text Box 57"/>
          <p:cNvSpPr txBox="1">
            <a:spLocks noChangeArrowheads="1"/>
          </p:cNvSpPr>
          <p:nvPr/>
        </p:nvSpPr>
        <p:spPr bwMode="auto">
          <a:xfrm>
            <a:off x="2349497" y="5558099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+2</a:t>
            </a:r>
          </a:p>
        </p:txBody>
      </p:sp>
      <p:sp>
        <p:nvSpPr>
          <p:cNvPr id="27" name="Text Box 58"/>
          <p:cNvSpPr txBox="1">
            <a:spLocks noChangeArrowheads="1"/>
          </p:cNvSpPr>
          <p:nvPr/>
        </p:nvSpPr>
        <p:spPr bwMode="auto">
          <a:xfrm>
            <a:off x="4121147" y="5558099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2148835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4" grpId="0" animBg="1"/>
      <p:bldP spid="24585" grpId="0" animBg="1"/>
      <p:bldP spid="24586" grpId="0" animBg="1"/>
      <p:bldP spid="24587" grpId="0" animBg="1"/>
      <p:bldP spid="24589" grpId="0"/>
      <p:bldP spid="24592" grpId="0"/>
      <p:bldP spid="18" grpId="0"/>
      <p:bldP spid="19" grpId="0"/>
      <p:bldP spid="20" grpId="0"/>
      <p:bldP spid="21" grpId="0"/>
      <p:bldP spid="24" grpId="0"/>
      <p:bldP spid="25" grpId="0"/>
      <p:bldP spid="26" grpId="0"/>
      <p:bldP spid="2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29625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25176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5" name="Rectangle 3"/>
          <p:cNvSpPr>
            <a:spLocks noChangeArrowheads="1"/>
          </p:cNvSpPr>
          <p:nvPr/>
        </p:nvSpPr>
        <p:spPr bwMode="auto">
          <a:xfrm>
            <a:off x="14514" y="2057400"/>
            <a:ext cx="89154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>
                <a:latin typeface="Cambria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C0066"/>
                </a:solidFill>
                <a:latin typeface="Cambria" pitchFamily="18" charset="0"/>
              </a:rPr>
              <a:t>Câu</a:t>
            </a:r>
            <a:r>
              <a:rPr lang="en-US" sz="2400" b="1" dirty="0">
                <a:solidFill>
                  <a:srgbClr val="CC0066"/>
                </a:solidFill>
                <a:latin typeface="Cambria" pitchFamily="18" charset="0"/>
              </a:rPr>
              <a:t> 1</a:t>
            </a:r>
            <a:r>
              <a:rPr lang="en-US" sz="2400" b="1" i="1" dirty="0">
                <a:solidFill>
                  <a:srgbClr val="CC0066"/>
                </a:solidFill>
                <a:latin typeface="Cambria" pitchFamily="18" charset="0"/>
              </a:rPr>
              <a:t>:</a:t>
            </a:r>
            <a:r>
              <a:rPr lang="en-US" sz="2400" b="1" dirty="0">
                <a:latin typeface="Cambria" pitchFamily="18" charset="0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Kim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loại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có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những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tính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chất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vật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lí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chung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là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endParaRPr lang="en-US" sz="2400" b="1" dirty="0">
              <a:solidFill>
                <a:srgbClr val="0000FF"/>
              </a:solidFill>
              <a:latin typeface="Cambria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vi-VN" sz="2400" b="1" dirty="0">
                <a:latin typeface="Cambria" pitchFamily="18" charset="0"/>
                <a:cs typeface="Times New Roman" pitchFamily="18" charset="0"/>
              </a:rPr>
              <a:t>   </a:t>
            </a:r>
            <a:r>
              <a:rPr lang="en-US" sz="2400" b="1" dirty="0">
                <a:latin typeface="Cambria" pitchFamily="18" charset="0"/>
                <a:cs typeface="Times New Roman" pitchFamily="18" charset="0"/>
              </a:rPr>
              <a:t>	</a:t>
            </a:r>
            <a:r>
              <a:rPr lang="vi-VN" sz="2400" b="1" dirty="0">
                <a:latin typeface="Cambria" pitchFamily="18" charset="0"/>
                <a:cs typeface="Times New Roman" pitchFamily="18" charset="0"/>
              </a:rPr>
              <a:t>A. Tính dẻo, khối lượng riêng, dẫn điện, dẫn nhiệt</a:t>
            </a:r>
            <a:r>
              <a:rPr lang="en-US" sz="2400" b="1" dirty="0">
                <a:latin typeface="Cambria" pitchFamily="18" charset="0"/>
                <a:cs typeface="Times New Roman" pitchFamily="18" charset="0"/>
              </a:rPr>
              <a:t>.</a:t>
            </a:r>
            <a:endParaRPr lang="vi-VN" sz="2400" b="1" dirty="0">
              <a:latin typeface="Cambria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2400" b="1" dirty="0">
                <a:latin typeface="Cambria" pitchFamily="18" charset="0"/>
                <a:cs typeface="Times New Roman" pitchFamily="18" charset="0"/>
              </a:rPr>
              <a:t>   	</a:t>
            </a:r>
            <a:r>
              <a:rPr lang="vi-VN" sz="2400" b="1" dirty="0">
                <a:latin typeface="Cambria" pitchFamily="18" charset="0"/>
                <a:cs typeface="Times New Roman" pitchFamily="18" charset="0"/>
              </a:rPr>
              <a:t>B. Tính dẻo, nhiệt độ nóng chảy, dẫn điện, dẫn nhiệt</a:t>
            </a:r>
            <a:r>
              <a:rPr lang="en-US" sz="2400" b="1" dirty="0">
                <a:latin typeface="Cambria" pitchFamily="18" charset="0"/>
                <a:cs typeface="Times New Roman" pitchFamily="18" charset="0"/>
              </a:rPr>
              <a:t>.</a:t>
            </a:r>
            <a:endParaRPr lang="vi-VN" sz="2400" b="1" dirty="0">
              <a:latin typeface="Cambria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2400" b="1" dirty="0">
                <a:latin typeface="Cambria" pitchFamily="18" charset="0"/>
                <a:cs typeface="Times New Roman" pitchFamily="18" charset="0"/>
              </a:rPr>
              <a:t>	</a:t>
            </a:r>
            <a:r>
              <a:rPr lang="vi-VN" sz="2400" b="1" dirty="0">
                <a:latin typeface="Cambria" pitchFamily="18" charset="0"/>
                <a:cs typeface="Times New Roman" pitchFamily="18" charset="0"/>
              </a:rPr>
              <a:t>C. Tính dẻo, dẫn điện, dẫn nhiệt, ánh kim</a:t>
            </a:r>
            <a:r>
              <a:rPr lang="en-US" sz="2400" b="1" dirty="0">
                <a:latin typeface="Cambria" pitchFamily="18" charset="0"/>
                <a:cs typeface="Times New Roman" pitchFamily="18" charset="0"/>
              </a:rPr>
              <a:t>.</a:t>
            </a:r>
            <a:endParaRPr lang="vi-VN" sz="2400" b="1" dirty="0">
              <a:latin typeface="Cambria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2400" b="1" dirty="0">
                <a:latin typeface="Cambria" pitchFamily="18" charset="0"/>
                <a:cs typeface="Times New Roman" pitchFamily="18" charset="0"/>
              </a:rPr>
              <a:t>   	</a:t>
            </a:r>
            <a:r>
              <a:rPr lang="vi-VN" sz="2400" b="1" dirty="0">
                <a:latin typeface="Cambria" pitchFamily="18" charset="0"/>
                <a:cs typeface="Times New Roman" pitchFamily="18" charset="0"/>
              </a:rPr>
              <a:t>D. Tính dẻo, tính cứng, dẫn điện, dẫn nhiệt</a:t>
            </a:r>
            <a:r>
              <a:rPr lang="en-US" sz="2400" b="1" dirty="0">
                <a:latin typeface="Cambria" pitchFamily="18" charset="0"/>
                <a:cs typeface="Times New Roman" pitchFamily="18" charset="0"/>
              </a:rPr>
              <a:t>.</a:t>
            </a:r>
            <a:endParaRPr lang="vi-VN" sz="2400" b="1" dirty="0"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1416595" y="593271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</p:spTree>
    <p:extLst>
      <p:ext uri="{BB962C8B-B14F-4D97-AF65-F5344CB8AC3E}">
        <p14:creationId xmlns:p14="http://schemas.microsoft.com/office/powerpoint/2010/main" val="21359668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385989" y="3733800"/>
            <a:ext cx="83058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Câu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 3:</a:t>
            </a:r>
            <a:r>
              <a:rPr lang="en-US" sz="2400" b="1" dirty="0">
                <a:latin typeface="Cambria" pitchFamily="18" charset="0"/>
                <a:cs typeface="Arial" charset="0"/>
              </a:rPr>
              <a:t> </a:t>
            </a:r>
            <a:r>
              <a:rPr lang="nl-NL" sz="2400" b="1" dirty="0">
                <a:solidFill>
                  <a:srgbClr val="0000FF"/>
                </a:solidFill>
                <a:latin typeface="Cambria" pitchFamily="18" charset="0"/>
              </a:rPr>
              <a:t>Khi nhiệt độ tăng thì tính dẫn điện của kim loại </a:t>
            </a:r>
          </a:p>
          <a:p>
            <a:pPr>
              <a:lnSpc>
                <a:spcPct val="120000"/>
              </a:lnSpc>
            </a:pPr>
            <a:r>
              <a:rPr lang="en-US" sz="2400" b="1" dirty="0">
                <a:latin typeface="Cambria" pitchFamily="18" charset="0"/>
                <a:cs typeface="Arial" charset="0"/>
              </a:rPr>
              <a:t>	A. </a:t>
            </a:r>
            <a:r>
              <a:rPr lang="nl-NL" sz="2400" b="1" dirty="0">
                <a:latin typeface="Cambria" pitchFamily="18" charset="0"/>
              </a:rPr>
              <a:t>giảm</a:t>
            </a:r>
            <a:r>
              <a:rPr lang="en-US" sz="2400" b="1" dirty="0">
                <a:latin typeface="Cambria" pitchFamily="18" charset="0"/>
                <a:cs typeface="Arial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sz="2400" b="1" dirty="0">
                <a:latin typeface="Cambria" pitchFamily="18" charset="0"/>
                <a:cs typeface="Arial" charset="0"/>
              </a:rPr>
              <a:t>	B. </a:t>
            </a:r>
            <a:r>
              <a:rPr lang="nl-NL" sz="2400" b="1" dirty="0">
                <a:latin typeface="Cambria" pitchFamily="18" charset="0"/>
              </a:rPr>
              <a:t>không thay đổi</a:t>
            </a:r>
            <a:r>
              <a:rPr lang="en-US" sz="2400" b="1" dirty="0">
                <a:latin typeface="Cambria" pitchFamily="18" charset="0"/>
                <a:cs typeface="Arial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sz="2400" b="1" dirty="0">
                <a:latin typeface="Cambria" pitchFamily="18" charset="0"/>
                <a:cs typeface="Arial" charset="0"/>
              </a:rPr>
              <a:t>	C. </a:t>
            </a:r>
            <a:r>
              <a:rPr lang="nl-NL" sz="2400" b="1" dirty="0">
                <a:latin typeface="Cambria" pitchFamily="18" charset="0"/>
              </a:rPr>
              <a:t>tăng hay giảm tuỳ từng kim loại</a:t>
            </a:r>
            <a:r>
              <a:rPr lang="en-US" sz="2400" b="1" dirty="0">
                <a:latin typeface="Cambria" pitchFamily="18" charset="0"/>
                <a:cs typeface="Arial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sz="2400" b="1" dirty="0">
                <a:latin typeface="Cambria" pitchFamily="18" charset="0"/>
                <a:cs typeface="Arial" charset="0"/>
              </a:rPr>
              <a:t>	D. </a:t>
            </a:r>
            <a:r>
              <a:rPr lang="nl-NL" sz="2400" b="1" dirty="0">
                <a:latin typeface="Cambria" pitchFamily="18" charset="0"/>
              </a:rPr>
              <a:t>tăng</a:t>
            </a:r>
            <a:r>
              <a:rPr lang="en-US" sz="2400" b="1" dirty="0">
                <a:latin typeface="Cambria" pitchFamily="18" charset="0"/>
                <a:cs typeface="Arial" charset="0"/>
              </a:rPr>
              <a:t>.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15018" y="1102632"/>
            <a:ext cx="85344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err="1">
                <a:solidFill>
                  <a:srgbClr val="CC0066"/>
                </a:solidFill>
                <a:latin typeface="Cambria" pitchFamily="18" charset="0"/>
                <a:cs typeface="Arial" charset="0"/>
              </a:rPr>
              <a:t>Câu</a:t>
            </a:r>
            <a:r>
              <a:rPr lang="en-US" sz="2400" b="1" dirty="0">
                <a:solidFill>
                  <a:srgbClr val="CC0066"/>
                </a:solidFill>
                <a:latin typeface="Cambria" pitchFamily="18" charset="0"/>
                <a:cs typeface="Arial" charset="0"/>
              </a:rPr>
              <a:t> 2</a:t>
            </a:r>
            <a:r>
              <a:rPr lang="en-US" sz="2400" b="1" i="1" dirty="0">
                <a:solidFill>
                  <a:srgbClr val="CC0066"/>
                </a:solidFill>
                <a:latin typeface="Cambria" pitchFamily="18" charset="0"/>
                <a:cs typeface="Arial" charset="0"/>
              </a:rPr>
              <a:t>: </a:t>
            </a:r>
            <a:r>
              <a:rPr lang="nl-NL" sz="2400" b="1" dirty="0">
                <a:solidFill>
                  <a:srgbClr val="0000FF"/>
                </a:solidFill>
                <a:latin typeface="Cambria" pitchFamily="18" charset="0"/>
              </a:rPr>
              <a:t>Những tính chất vật lí chung của kim loại, do</a:t>
            </a:r>
            <a:r>
              <a:rPr lang="nl-NL" sz="2400" dirty="0">
                <a:solidFill>
                  <a:srgbClr val="0000FF"/>
                </a:solidFill>
                <a:latin typeface="Cambria" pitchFamily="18" charset="0"/>
              </a:rPr>
              <a:t> </a:t>
            </a:r>
            <a:endParaRPr lang="en-US" sz="2400" b="1" dirty="0">
              <a:solidFill>
                <a:srgbClr val="0000FF"/>
              </a:solidFill>
              <a:latin typeface="Cambria" pitchFamily="18" charset="0"/>
              <a:cs typeface="Arial" charset="0"/>
            </a:endParaRPr>
          </a:p>
          <a:p>
            <a:pPr>
              <a:spcBef>
                <a:spcPct val="50000"/>
              </a:spcBef>
            </a:pPr>
            <a:r>
              <a:rPr lang="en-US" sz="2400" b="1" dirty="0">
                <a:latin typeface="Cambria" pitchFamily="18" charset="0"/>
                <a:cs typeface="Arial" charset="0"/>
              </a:rPr>
              <a:t>	A. </a:t>
            </a:r>
            <a:r>
              <a:rPr lang="nl-NL" sz="2400" b="1" dirty="0">
                <a:latin typeface="Cambria" pitchFamily="18" charset="0"/>
              </a:rPr>
              <a:t>mạng tinh thể kim loại gây ra</a:t>
            </a:r>
            <a:r>
              <a:rPr lang="en-US" sz="2400" dirty="0">
                <a:latin typeface="Cambria" pitchFamily="18" charset="0"/>
              </a:rPr>
              <a:t> </a:t>
            </a:r>
            <a:r>
              <a:rPr lang="en-US" sz="2400" b="1" dirty="0">
                <a:latin typeface="Cambria" pitchFamily="18" charset="0"/>
                <a:cs typeface="Arial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sz="2400" b="1" dirty="0">
                <a:latin typeface="Cambria" pitchFamily="18" charset="0"/>
                <a:cs typeface="Arial" charset="0"/>
              </a:rPr>
              <a:t>	B. </a:t>
            </a:r>
            <a:r>
              <a:rPr lang="nl-NL" sz="2400" b="1" dirty="0">
                <a:latin typeface="Cambria" pitchFamily="18" charset="0"/>
              </a:rPr>
              <a:t>ion dương kim loại gây ra</a:t>
            </a:r>
            <a:r>
              <a:rPr lang="en-US" sz="2400" dirty="0">
                <a:latin typeface="Cambria" pitchFamily="18" charset="0"/>
              </a:rPr>
              <a:t> </a:t>
            </a:r>
            <a:r>
              <a:rPr lang="en-US" sz="2400" b="1" dirty="0">
                <a:latin typeface="Cambria" pitchFamily="18" charset="0"/>
                <a:cs typeface="Arial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sz="2400" b="1" dirty="0">
                <a:latin typeface="Cambria" pitchFamily="18" charset="0"/>
                <a:cs typeface="Arial" charset="0"/>
              </a:rPr>
              <a:t>	C. </a:t>
            </a:r>
            <a:r>
              <a:rPr lang="nl-NL" sz="2400" b="1" dirty="0">
                <a:latin typeface="Cambria" pitchFamily="18" charset="0"/>
              </a:rPr>
              <a:t>nguyên tử kim loại gây ra</a:t>
            </a:r>
            <a:r>
              <a:rPr lang="en-US" sz="2400" dirty="0">
                <a:latin typeface="Cambria" pitchFamily="18" charset="0"/>
              </a:rPr>
              <a:t> </a:t>
            </a:r>
            <a:r>
              <a:rPr lang="en-US" sz="2400" b="1" dirty="0">
                <a:latin typeface="Cambria" pitchFamily="18" charset="0"/>
                <a:cs typeface="Arial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sz="2400" b="1" dirty="0">
                <a:latin typeface="Cambria" pitchFamily="18" charset="0"/>
                <a:cs typeface="Arial" charset="0"/>
              </a:rPr>
              <a:t>	D. </a:t>
            </a:r>
            <a:r>
              <a:rPr lang="en-US" sz="2400" b="1" dirty="0" err="1">
                <a:latin typeface="Cambria" pitchFamily="18" charset="0"/>
                <a:cs typeface="Arial" charset="0"/>
              </a:rPr>
              <a:t>các</a:t>
            </a:r>
            <a:r>
              <a:rPr lang="en-US" sz="2400" b="1" dirty="0">
                <a:latin typeface="Cambria" pitchFamily="18" charset="0"/>
                <a:cs typeface="Arial" charset="0"/>
              </a:rPr>
              <a:t> </a:t>
            </a:r>
            <a:r>
              <a:rPr lang="nl-NL" sz="2400" b="1" dirty="0">
                <a:latin typeface="Cambria" pitchFamily="18" charset="0"/>
              </a:rPr>
              <a:t>electron tự do gây ra</a:t>
            </a:r>
            <a:r>
              <a:rPr lang="en-US" sz="2400" dirty="0">
                <a:latin typeface="Cambria" pitchFamily="18" charset="0"/>
              </a:rPr>
              <a:t> </a:t>
            </a:r>
            <a:r>
              <a:rPr lang="en-US" sz="2400" b="1" dirty="0">
                <a:latin typeface="Cambria" pitchFamily="18" charset="0"/>
                <a:cs typeface="Arial" charset="0"/>
              </a:rPr>
              <a:t>.</a:t>
            </a: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473926" y="327932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</p:spTree>
    <p:extLst>
      <p:ext uri="{BB962C8B-B14F-4D97-AF65-F5344CB8AC3E}">
        <p14:creationId xmlns:p14="http://schemas.microsoft.com/office/powerpoint/2010/main" val="182209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8"/>
          <p:cNvSpPr txBox="1">
            <a:spLocks noChangeArrowheads="1"/>
          </p:cNvSpPr>
          <p:nvPr/>
        </p:nvSpPr>
        <p:spPr bwMode="auto">
          <a:xfrm>
            <a:off x="685799" y="2118179"/>
            <a:ext cx="8302625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</a:rPr>
              <a:t>   </a:t>
            </a:r>
            <a:r>
              <a:rPr lang="en-US" sz="3200" b="1" dirty="0" err="1" smtClean="0">
                <a:solidFill>
                  <a:srgbClr val="005400"/>
                </a:solidFill>
                <a:cs typeface="Times New Roman" pitchFamily="18" charset="0"/>
              </a:rPr>
              <a:t>Câu</a:t>
            </a:r>
            <a:r>
              <a:rPr lang="en-US" sz="3200" b="1" dirty="0" smtClean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5400"/>
                </a:solidFill>
                <a:cs typeface="Times New Roman" pitchFamily="18" charset="0"/>
              </a:rPr>
              <a:t>4.</a:t>
            </a:r>
            <a:r>
              <a:rPr lang="en-US" sz="3200" dirty="0" smtClean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Cho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dây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Cu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vào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dung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dịch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AgNO</a:t>
            </a:r>
            <a:r>
              <a:rPr lang="en-US" sz="3200" baseline="-25000" dirty="0">
                <a:solidFill>
                  <a:srgbClr val="005400"/>
                </a:solidFill>
                <a:cs typeface="Times New Roman" pitchFamily="18" charset="0"/>
              </a:rPr>
              <a:t>3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hiện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tượng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nào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sau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đây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là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đúng</a:t>
            </a:r>
            <a:endParaRPr lang="en-US" sz="3200" dirty="0">
              <a:solidFill>
                <a:srgbClr val="005400"/>
              </a:solidFill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A.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Không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có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hiện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tượng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gì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..</a:t>
            </a:r>
            <a:endParaRPr lang="en-US" sz="3200" baseline="-25000" dirty="0">
              <a:solidFill>
                <a:srgbClr val="0000CC"/>
              </a:solidFill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B. Kim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loại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Ag tan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ra.</a:t>
            </a:r>
            <a:endParaRPr lang="en-US" sz="3200" dirty="0">
              <a:solidFill>
                <a:srgbClr val="0000CC"/>
              </a:solidFill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C. Dung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dịch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AgNO</a:t>
            </a:r>
            <a:r>
              <a:rPr lang="en-US" sz="3200" baseline="-25000" dirty="0">
                <a:solidFill>
                  <a:srgbClr val="0000CC"/>
                </a:solidFill>
                <a:cs typeface="Times New Roman" pitchFamily="18" charset="0"/>
              </a:rPr>
              <a:t>3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đổi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màu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vàng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nâu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.</a:t>
            </a:r>
            <a:endParaRPr lang="en-US" sz="3200" baseline="-25000" dirty="0">
              <a:solidFill>
                <a:srgbClr val="0000CC"/>
              </a:solidFill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D.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Có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rắn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màu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trắng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bám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vào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dây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Cu, dung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dịch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chuyển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sang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màu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xanh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.</a:t>
            </a:r>
          </a:p>
        </p:txBody>
      </p:sp>
      <p:grpSp>
        <p:nvGrpSpPr>
          <p:cNvPr id="8196" name="Group 4"/>
          <p:cNvGrpSpPr>
            <a:grpSpLocks/>
          </p:cNvGrpSpPr>
          <p:nvPr/>
        </p:nvGrpSpPr>
        <p:grpSpPr bwMode="auto">
          <a:xfrm>
            <a:off x="0" y="304800"/>
            <a:ext cx="9144000" cy="609600"/>
            <a:chOff x="0" y="0"/>
            <a:chExt cx="5760" cy="384"/>
          </a:xfrm>
        </p:grpSpPr>
        <p:sp>
          <p:nvSpPr>
            <p:cNvPr id="8198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5760" cy="38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Li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K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Ba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Ca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Na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Mg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Al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Mn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Zn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Cr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Ni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Sn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Pb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30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Hg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Pt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latin typeface="Arial" pitchFamily="34" charset="0"/>
                  <a:cs typeface="Arial" pitchFamily="34" charset="0"/>
                </a:rPr>
                <a:t>Li   K    Ba     Ca   Na    Mg    Al   Mn    Zn    Cr  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Ni     Sn     Pb  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-25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Cu   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Ag     Hg     Pt     Au</a:t>
              </a:r>
            </a:p>
          </p:txBody>
        </p:sp>
        <p:sp>
          <p:nvSpPr>
            <p:cNvPr id="8199" name="Line 6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1454150" y="1189264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</p:spTree>
    <p:extLst>
      <p:ext uri="{BB962C8B-B14F-4D97-AF65-F5344CB8AC3E}">
        <p14:creationId xmlns:p14="http://schemas.microsoft.com/office/powerpoint/2010/main" val="2231577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8"/>
          <p:cNvSpPr txBox="1">
            <a:spLocks noChangeArrowheads="1"/>
          </p:cNvSpPr>
          <p:nvPr/>
        </p:nvSpPr>
        <p:spPr bwMode="auto">
          <a:xfrm>
            <a:off x="685800" y="2278856"/>
            <a:ext cx="8305800" cy="369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</a:rPr>
              <a:t> </a:t>
            </a:r>
            <a:r>
              <a:rPr lang="en-US" sz="3200" b="1" dirty="0" err="1">
                <a:solidFill>
                  <a:srgbClr val="005400"/>
                </a:solidFill>
                <a:cs typeface="Times New Roman" pitchFamily="18" charset="0"/>
              </a:rPr>
              <a:t>Câu</a:t>
            </a:r>
            <a:r>
              <a:rPr lang="en-US" sz="3200" b="1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5400"/>
                </a:solidFill>
                <a:cs typeface="Times New Roman" pitchFamily="18" charset="0"/>
              </a:rPr>
              <a:t>5.</a:t>
            </a:r>
            <a:r>
              <a:rPr lang="en-US" sz="3200" dirty="0" smtClean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Nhóm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các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kim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loại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đều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hòa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tan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trong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nước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lạnh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là</a:t>
            </a:r>
            <a:endParaRPr lang="en-US" sz="3200" dirty="0">
              <a:solidFill>
                <a:srgbClr val="005400"/>
              </a:solidFill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A. Na, K.</a:t>
            </a: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B. K, Cu</a:t>
            </a: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C. Fe, Na</a:t>
            </a: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D. Zn,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Ca</a:t>
            </a:r>
            <a:endParaRPr lang="en-US" sz="3200" dirty="0">
              <a:solidFill>
                <a:srgbClr val="0000CC"/>
              </a:solidFill>
              <a:cs typeface="Times New Roman" pitchFamily="18" charset="0"/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29029" y="36286"/>
            <a:ext cx="9144000" cy="609600"/>
            <a:chOff x="0" y="0"/>
            <a:chExt cx="5760" cy="384"/>
          </a:xfrm>
        </p:grpSpPr>
        <p:sp>
          <p:nvSpPr>
            <p:cNvPr id="8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38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Li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K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Ba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Ca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Na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Mg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Al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Mn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Zn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Cr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Ni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Sn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Pb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30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Hg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Pt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latin typeface="Arial" pitchFamily="34" charset="0"/>
                  <a:cs typeface="Arial" pitchFamily="34" charset="0"/>
                </a:rPr>
                <a:t>Li   K    Ba     Ca   Na    Mg    Al   Mn    Zn    Cr  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Ni     Sn     Pb  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-25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Cu   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Ag     Hg     Pt     Au</a:t>
              </a:r>
            </a:p>
          </p:txBody>
        </p:sp>
        <p:sp>
          <p:nvSpPr>
            <p:cNvPr id="9" name="Line 5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54150" y="990600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</p:spTree>
    <p:extLst>
      <p:ext uri="{BB962C8B-B14F-4D97-AF65-F5344CB8AC3E}">
        <p14:creationId xmlns:p14="http://schemas.microsoft.com/office/powerpoint/2010/main" val="237129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8"/>
          <p:cNvSpPr txBox="1">
            <a:spLocks noChangeArrowheads="1"/>
          </p:cNvSpPr>
          <p:nvPr/>
        </p:nvSpPr>
        <p:spPr bwMode="auto">
          <a:xfrm>
            <a:off x="228600" y="2514600"/>
            <a:ext cx="89154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</a:rPr>
              <a:t> </a:t>
            </a:r>
            <a:r>
              <a:rPr lang="en-US" sz="3200" dirty="0" smtClean="0">
                <a:solidFill>
                  <a:srgbClr val="0000CC"/>
                </a:solidFill>
              </a:rPr>
              <a:t>   </a:t>
            </a:r>
            <a:r>
              <a:rPr lang="en-US" sz="3200" b="1" dirty="0" err="1" smtClean="0">
                <a:solidFill>
                  <a:srgbClr val="005400"/>
                </a:solidFill>
                <a:cs typeface="Times New Roman" pitchFamily="18" charset="0"/>
              </a:rPr>
              <a:t>Câu</a:t>
            </a:r>
            <a:r>
              <a:rPr lang="en-US" sz="3200" b="1" dirty="0" smtClean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5400"/>
                </a:solidFill>
                <a:cs typeface="Times New Roman" pitchFamily="18" charset="0"/>
              </a:rPr>
              <a:t>6.</a:t>
            </a:r>
            <a:r>
              <a:rPr lang="en-US" sz="3200" dirty="0" smtClean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Nhóm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các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kim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loại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đều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tác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dụng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dd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HCl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là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endParaRPr lang="en-US" sz="3200" baseline="-25000" dirty="0">
              <a:solidFill>
                <a:srgbClr val="005400"/>
              </a:solidFill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A. </a:t>
            </a:r>
            <a:r>
              <a:rPr lang="en-US" sz="2800" dirty="0">
                <a:solidFill>
                  <a:srgbClr val="0000CC"/>
                </a:solidFill>
                <a:cs typeface="Times New Roman" pitchFamily="18" charset="0"/>
              </a:rPr>
              <a:t>Cu, Fe, Zn</a:t>
            </a:r>
          </a:p>
          <a:p>
            <a:pPr eaLnBrk="1" hangingPunct="1">
              <a:spcBef>
                <a:spcPct val="20000"/>
              </a:spcBef>
            </a:pPr>
            <a:r>
              <a:rPr lang="en-US" sz="2800" dirty="0">
                <a:solidFill>
                  <a:srgbClr val="0000CC"/>
                </a:solidFill>
                <a:cs typeface="Times New Roman" pitchFamily="18" charset="0"/>
              </a:rPr>
              <a:t>     B. Al, Fe, Mg</a:t>
            </a:r>
          </a:p>
          <a:p>
            <a:pPr eaLnBrk="1" hangingPunct="1">
              <a:spcBef>
                <a:spcPct val="20000"/>
              </a:spcBef>
            </a:pPr>
            <a:r>
              <a:rPr lang="en-US" sz="2800" dirty="0">
                <a:solidFill>
                  <a:srgbClr val="0000CC"/>
                </a:solidFill>
                <a:cs typeface="Times New Roman" pitchFamily="18" charset="0"/>
              </a:rPr>
              <a:t>     C. Hg, Fe, Zn</a:t>
            </a:r>
            <a:endParaRPr lang="en-US" sz="2800" baseline="-25000" dirty="0">
              <a:solidFill>
                <a:srgbClr val="0000CC"/>
              </a:solidFill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2800" dirty="0">
                <a:solidFill>
                  <a:srgbClr val="0000CC"/>
                </a:solidFill>
                <a:cs typeface="Times New Roman" pitchFamily="18" charset="0"/>
              </a:rPr>
              <a:t>     D. Fe, Ag, Al</a:t>
            </a:r>
            <a:endParaRPr lang="en-US" sz="2800" baseline="-25000" dirty="0">
              <a:solidFill>
                <a:srgbClr val="0000CC"/>
              </a:solidFill>
              <a:cs typeface="Times New Roman" pitchFamily="18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85800" y="166688"/>
            <a:ext cx="7696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US">
              <a:latin typeface="Tahoma" pitchFamily="34" charset="0"/>
            </a:endParaRPr>
          </a:p>
        </p:txBody>
      </p:sp>
      <p:grpSp>
        <p:nvGrpSpPr>
          <p:cNvPr id="8" name="Group 3"/>
          <p:cNvGrpSpPr>
            <a:grpSpLocks/>
          </p:cNvGrpSpPr>
          <p:nvPr/>
        </p:nvGrpSpPr>
        <p:grpSpPr bwMode="auto">
          <a:xfrm>
            <a:off x="29029" y="36286"/>
            <a:ext cx="9144000" cy="609600"/>
            <a:chOff x="0" y="0"/>
            <a:chExt cx="5760" cy="384"/>
          </a:xfrm>
        </p:grpSpPr>
        <p:sp>
          <p:nvSpPr>
            <p:cNvPr id="9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38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Li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K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Ba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Ca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Na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Mg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Al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Mn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Zn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Cr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Ni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Sn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Pb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30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Hg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Pt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latin typeface="Arial" pitchFamily="34" charset="0"/>
                  <a:cs typeface="Arial" pitchFamily="34" charset="0"/>
                </a:rPr>
                <a:t>Li   K    Ba     Ca   Na    Mg    Al   Mn    Zn    Cr  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Ni     Sn     Pb  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-25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Cu   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Ag     Hg     Pt     Au</a:t>
              </a:r>
            </a:p>
          </p:txBody>
        </p:sp>
        <p:sp>
          <p:nvSpPr>
            <p:cNvPr id="10" name="Line 5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54150" y="990600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</p:spTree>
    <p:extLst>
      <p:ext uri="{BB962C8B-B14F-4D97-AF65-F5344CB8AC3E}">
        <p14:creationId xmlns:p14="http://schemas.microsoft.com/office/powerpoint/2010/main" val="92515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8"/>
          <p:cNvSpPr txBox="1">
            <a:spLocks noChangeArrowheads="1"/>
          </p:cNvSpPr>
          <p:nvPr/>
        </p:nvSpPr>
        <p:spPr bwMode="auto">
          <a:xfrm>
            <a:off x="685800" y="2444750"/>
            <a:ext cx="8302625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</a:rPr>
              <a:t> </a:t>
            </a:r>
            <a:r>
              <a:rPr lang="en-US" sz="3200" b="1" dirty="0" err="1">
                <a:solidFill>
                  <a:srgbClr val="005400"/>
                </a:solidFill>
                <a:cs typeface="Times New Roman" pitchFamily="18" charset="0"/>
              </a:rPr>
              <a:t>Câu</a:t>
            </a:r>
            <a:r>
              <a:rPr lang="en-US" sz="3200" b="1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5400"/>
                </a:solidFill>
                <a:cs typeface="Times New Roman" pitchFamily="18" charset="0"/>
              </a:rPr>
              <a:t>7</a:t>
            </a:r>
            <a:r>
              <a:rPr lang="en-US" sz="3000" b="1" dirty="0" smtClean="0">
                <a:solidFill>
                  <a:srgbClr val="005400"/>
                </a:solidFill>
                <a:cs typeface="Times New Roman" pitchFamily="18" charset="0"/>
              </a:rPr>
              <a:t>.</a:t>
            </a:r>
            <a:r>
              <a:rPr lang="en-US" sz="3000" dirty="0" smtClean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Dung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dịch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FeSO</a:t>
            </a:r>
            <a:r>
              <a:rPr lang="en-US" sz="3000" baseline="-25000" dirty="0">
                <a:solidFill>
                  <a:srgbClr val="005400"/>
                </a:solidFill>
                <a:cs typeface="Times New Roman" pitchFamily="18" charset="0"/>
              </a:rPr>
              <a:t>4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lẫn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tạp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chất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CuSO</a:t>
            </a:r>
            <a:r>
              <a:rPr lang="en-US" sz="3000" baseline="-25000" dirty="0">
                <a:solidFill>
                  <a:srgbClr val="005400"/>
                </a:solidFill>
                <a:cs typeface="Times New Roman" pitchFamily="18" charset="0"/>
              </a:rPr>
              <a:t>4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dùng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kim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loại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nào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để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làm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sạch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CuSO</a:t>
            </a:r>
            <a:r>
              <a:rPr lang="en-US" sz="3000" baseline="-25000" dirty="0">
                <a:solidFill>
                  <a:srgbClr val="005400"/>
                </a:solidFill>
                <a:cs typeface="Times New Roman" pitchFamily="18" charset="0"/>
              </a:rPr>
              <a:t>4</a:t>
            </a:r>
            <a:endParaRPr lang="en-US" sz="3000" dirty="0">
              <a:solidFill>
                <a:srgbClr val="005400"/>
              </a:solidFill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A. Zn</a:t>
            </a: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B. Fe</a:t>
            </a: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C. Cu</a:t>
            </a: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D. Mg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3316" name="Ink 4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6062663" y="3884613"/>
              <a:ext cx="1587" cy="1587"/>
            </p14:xfrm>
          </p:contentPart>
        </mc:Choice>
        <mc:Fallback xmlns="">
          <p:pic>
            <p:nvPicPr>
              <p:cNvPr id="13316" name="Ink 4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021401" y="3843351"/>
                <a:ext cx="84111" cy="84111"/>
              </a:xfrm>
              <a:prstGeom prst="rect">
                <a:avLst/>
              </a:prstGeom>
            </p:spPr>
          </p:pic>
        </mc:Fallback>
      </mc:AlternateContent>
      <p:grpSp>
        <p:nvGrpSpPr>
          <p:cNvPr id="8" name="Group 3"/>
          <p:cNvGrpSpPr>
            <a:grpSpLocks/>
          </p:cNvGrpSpPr>
          <p:nvPr/>
        </p:nvGrpSpPr>
        <p:grpSpPr bwMode="auto">
          <a:xfrm>
            <a:off x="29029" y="36286"/>
            <a:ext cx="9144000" cy="609600"/>
            <a:chOff x="0" y="0"/>
            <a:chExt cx="5760" cy="384"/>
          </a:xfrm>
        </p:grpSpPr>
        <p:sp>
          <p:nvSpPr>
            <p:cNvPr id="9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38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Li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K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Ba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Ca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Na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Mg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Al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Mn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Zn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Cr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Ni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Sn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Pb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30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Hg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Pt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latin typeface="Arial" pitchFamily="34" charset="0"/>
                  <a:cs typeface="Arial" pitchFamily="34" charset="0"/>
                </a:rPr>
                <a:t>Li   K    Ba     Ca   Na    Mg    Al   Mn    Zn    Cr  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Ni     Sn     Pb  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-25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Cu   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Ag     Hg     Pt     Au</a:t>
              </a:r>
            </a:p>
          </p:txBody>
        </p:sp>
        <p:sp>
          <p:nvSpPr>
            <p:cNvPr id="10" name="Line 5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54150" y="990600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</p:spTree>
    <p:extLst>
      <p:ext uri="{BB962C8B-B14F-4D97-AF65-F5344CB8AC3E}">
        <p14:creationId xmlns:p14="http://schemas.microsoft.com/office/powerpoint/2010/main" val="131334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48129" y="2063750"/>
            <a:ext cx="8305800" cy="4267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 dirty="0" err="1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Câu</a:t>
            </a:r>
            <a:r>
              <a:rPr lang="en-US" b="1" dirty="0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nl-NL" sz="3200" b="1" dirty="0" smtClean="0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nl-NL" sz="3200" dirty="0" smtClean="0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Để tách mẫu Hg có lẫn tạp chất là Zn, Sn, Pb, người ta khuấy mẫu Hg này trong dung dịch (dư) của :</a:t>
            </a:r>
          </a:p>
          <a:p>
            <a:pPr>
              <a:buFont typeface="Wingdings" pitchFamily="2" charset="2"/>
              <a:buNone/>
            </a:pPr>
            <a:r>
              <a:rPr lang="nl-NL" sz="3200" dirty="0" smtClean="0">
                <a:latin typeface="Arial" pitchFamily="34" charset="0"/>
                <a:cs typeface="Arial" pitchFamily="34" charset="0"/>
              </a:rPr>
              <a:t>	A. Hg(NO</a:t>
            </a:r>
            <a:r>
              <a:rPr lang="nl-NL" sz="32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nl-NL" sz="3200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nl-NL" sz="32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nl-NL" sz="3200" dirty="0" smtClean="0">
                <a:latin typeface="Arial" pitchFamily="34" charset="0"/>
                <a:cs typeface="Arial" pitchFamily="34" charset="0"/>
              </a:rPr>
              <a:t>.              </a:t>
            </a:r>
          </a:p>
          <a:p>
            <a:pPr>
              <a:buFont typeface="Wingdings" pitchFamily="2" charset="2"/>
              <a:buNone/>
            </a:pPr>
            <a:r>
              <a:rPr lang="nl-NL" sz="3200" dirty="0" smtClean="0">
                <a:latin typeface="Arial" pitchFamily="34" charset="0"/>
                <a:cs typeface="Arial" pitchFamily="34" charset="0"/>
              </a:rPr>
              <a:t>	B. Zn(NO</a:t>
            </a:r>
            <a:r>
              <a:rPr lang="nl-NL" sz="32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nl-NL" sz="3200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nl-NL" sz="32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nl-NL" sz="3200" dirty="0" smtClean="0">
                <a:latin typeface="Arial" pitchFamily="34" charset="0"/>
                <a:cs typeface="Arial" pitchFamily="34" charset="0"/>
              </a:rPr>
              <a:t>.             </a:t>
            </a:r>
          </a:p>
          <a:p>
            <a:pPr>
              <a:buFont typeface="Wingdings" pitchFamily="2" charset="2"/>
              <a:buNone/>
            </a:pPr>
            <a:r>
              <a:rPr lang="nl-NL" sz="3200" dirty="0" smtClean="0">
                <a:latin typeface="Arial" pitchFamily="34" charset="0"/>
                <a:cs typeface="Arial" pitchFamily="34" charset="0"/>
              </a:rPr>
              <a:t>	C. Sn(NO</a:t>
            </a:r>
            <a:r>
              <a:rPr lang="nl-NL" sz="32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nl-NL" sz="3200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nl-NL" sz="32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nl-NL" sz="3200" dirty="0" smtClean="0">
                <a:latin typeface="Arial" pitchFamily="34" charset="0"/>
                <a:cs typeface="Arial" pitchFamily="34" charset="0"/>
              </a:rPr>
              <a:t>.          </a:t>
            </a:r>
          </a:p>
          <a:p>
            <a:pPr>
              <a:buFont typeface="Wingdings" pitchFamily="2" charset="2"/>
              <a:buNone/>
            </a:pPr>
            <a:r>
              <a:rPr lang="nl-NL" sz="3200" dirty="0" smtClean="0">
                <a:latin typeface="Arial" pitchFamily="34" charset="0"/>
                <a:cs typeface="Arial" pitchFamily="34" charset="0"/>
              </a:rPr>
              <a:t>	D. Pb(NO</a:t>
            </a:r>
            <a:r>
              <a:rPr lang="nl-NL" sz="32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nl-NL" sz="3200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nl-NL" sz="32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nl-NL" sz="32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3200" baseline="-25000" dirty="0" smtClean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29029" y="36286"/>
            <a:ext cx="9144000" cy="609600"/>
            <a:chOff x="0" y="0"/>
            <a:chExt cx="5760" cy="384"/>
          </a:xfrm>
        </p:grpSpPr>
        <p:sp>
          <p:nvSpPr>
            <p:cNvPr id="8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38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Li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K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Ba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Ca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Na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Mg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Al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Mn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Zn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Cr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Ni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Sn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Pb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30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Hg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Pt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latin typeface="Arial" pitchFamily="34" charset="0"/>
                  <a:cs typeface="Arial" pitchFamily="34" charset="0"/>
                </a:rPr>
                <a:t>Li   K    Ba     Ca   Na    Mg    Al   Mn    Zn    Cr  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Ni     Sn     Pb  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-25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Cu   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Ag     Hg     Pt     Au</a:t>
              </a:r>
            </a:p>
          </p:txBody>
        </p:sp>
        <p:sp>
          <p:nvSpPr>
            <p:cNvPr id="9" name="Line 5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54150" y="990600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</p:spTree>
    <p:extLst>
      <p:ext uri="{BB962C8B-B14F-4D97-AF65-F5344CB8AC3E}">
        <p14:creationId xmlns:p14="http://schemas.microsoft.com/office/powerpoint/2010/main" val="57629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48129" y="1690915"/>
            <a:ext cx="8305800" cy="1981200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None/>
            </a:pPr>
            <a:r>
              <a:rPr lang="en-US" sz="2800" b="1" dirty="0" err="1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Câu</a:t>
            </a:r>
            <a:r>
              <a:rPr lang="en-US" sz="2800" b="1" dirty="0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nl-NL" sz="2800" b="1" dirty="0" smtClean="0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nl-NL" sz="2800" b="1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Ngâm </a:t>
            </a:r>
            <a:r>
              <a:rPr lang="vi-VN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lá Ni lần lượt vào trong những dung dịch muối sau: MgSO4, NaCl,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CuSO</a:t>
            </a:r>
            <a:r>
              <a:rPr lang="pt-BR" sz="2800" baseline="-250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vi-VN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AlCl</a:t>
            </a:r>
            <a:r>
              <a:rPr lang="pt-BR" sz="28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vi-VN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pt-BR" sz="2800" dirty="0">
                <a:latin typeface="Arial" pitchFamily="34" charset="0"/>
                <a:cs typeface="Arial" pitchFamily="34" charset="0"/>
              </a:rPr>
              <a:t>ZnCl</a:t>
            </a:r>
            <a:r>
              <a:rPr lang="pt-BR" sz="28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pt-BR" sz="2800" dirty="0">
                <a:latin typeface="Arial" pitchFamily="34" charset="0"/>
                <a:cs typeface="Arial" pitchFamily="34" charset="0"/>
              </a:rPr>
              <a:t>, Pb(NO</a:t>
            </a:r>
            <a:r>
              <a:rPr lang="pt-BR" sz="2800" baseline="-25000" dirty="0">
                <a:latin typeface="Arial" pitchFamily="34" charset="0"/>
                <a:cs typeface="Arial" pitchFamily="34" charset="0"/>
              </a:rPr>
              <a:t>3</a:t>
            </a:r>
            <a:r>
              <a:rPr lang="pt-BR" sz="2800" dirty="0">
                <a:latin typeface="Arial" pitchFamily="34" charset="0"/>
                <a:cs typeface="Arial" pitchFamily="34" charset="0"/>
              </a:rPr>
              <a:t>)</a:t>
            </a:r>
            <a:r>
              <a:rPr lang="pt-BR" sz="28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pt-BR" sz="2800" dirty="0">
                <a:latin typeface="Arial" pitchFamily="34" charset="0"/>
                <a:cs typeface="Arial" pitchFamily="34" charset="0"/>
              </a:rPr>
              <a:t>,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AgNO</a:t>
            </a:r>
            <a:r>
              <a:rPr lang="pt-BR" sz="28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vi-VN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dirty="0" err="1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phản ứng </a:t>
            </a:r>
            <a:r>
              <a:rPr lang="vi-VN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hóa học </a:t>
            </a:r>
            <a:r>
              <a:rPr lang="en-US" sz="2800" dirty="0" err="1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xảy</a:t>
            </a:r>
            <a:r>
              <a:rPr lang="en-US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800" dirty="0" smtClean="0">
              <a:solidFill>
                <a:srgbClr val="303C18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29029" y="36286"/>
            <a:ext cx="9144000" cy="609600"/>
            <a:chOff x="0" y="0"/>
            <a:chExt cx="5760" cy="384"/>
          </a:xfrm>
        </p:grpSpPr>
        <p:sp>
          <p:nvSpPr>
            <p:cNvPr id="8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38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Li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K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Ba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Ca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Na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Mg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Al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Mn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Zn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Cr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Ni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Sn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Pb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30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Hg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Pt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latin typeface="Arial" pitchFamily="34" charset="0"/>
                  <a:cs typeface="Arial" pitchFamily="34" charset="0"/>
                </a:rPr>
                <a:t>Li   K    Ba     Ca   Na    Mg    Al   Mn    Zn    Cr  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Ni     Sn     Pb  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-25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Cu   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Ag     Hg     Pt     Au</a:t>
              </a:r>
            </a:p>
          </p:txBody>
        </p:sp>
        <p:sp>
          <p:nvSpPr>
            <p:cNvPr id="9" name="Line 5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8664" y="838200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  <p:sp>
        <p:nvSpPr>
          <p:cNvPr id="2" name="Rectangle 1"/>
          <p:cNvSpPr/>
          <p:nvPr/>
        </p:nvSpPr>
        <p:spPr>
          <a:xfrm>
            <a:off x="1468664" y="3886200"/>
            <a:ext cx="4572000" cy="207441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   A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3</a:t>
            </a:r>
            <a:endParaRPr lang="en-US" sz="28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    B. 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4</a:t>
            </a:r>
            <a:endParaRPr lang="en-US" sz="28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    C. 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5</a:t>
            </a:r>
          </a:p>
          <a:p>
            <a:pPr eaLnBrk="1" hangingPunct="1">
              <a:spcBef>
                <a:spcPct val="20000"/>
              </a:spcBef>
            </a:pP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D. 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6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39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48129" y="1676400"/>
            <a:ext cx="8305800" cy="1981200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None/>
            </a:pPr>
            <a:r>
              <a:rPr lang="nl-NL" sz="2800" b="1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Câu </a:t>
            </a:r>
            <a:r>
              <a:rPr lang="nl-NL" sz="2800" b="1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10. </a:t>
            </a:r>
            <a:r>
              <a:rPr lang="vi-VN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Ngâm </a:t>
            </a:r>
            <a:r>
              <a:rPr lang="vi-VN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lá </a:t>
            </a:r>
            <a:r>
              <a:rPr lang="en-US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Fe</a:t>
            </a:r>
            <a:r>
              <a:rPr lang="vi-VN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lần lượt vào trong những dung dịch muối sau: </a:t>
            </a:r>
            <a:r>
              <a:rPr lang="en-US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Ni</a:t>
            </a:r>
            <a:r>
              <a:rPr lang="vi-VN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SO4,</a:t>
            </a:r>
            <a:r>
              <a:rPr lang="en-US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CuSO</a:t>
            </a:r>
            <a:r>
              <a:rPr lang="pt-BR" sz="2800" baseline="-250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pt-BR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vi-VN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Sn</a:t>
            </a:r>
            <a:r>
              <a:rPr lang="pt-BR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Cl</a:t>
            </a:r>
            <a:r>
              <a:rPr lang="pt-BR" sz="2800" baseline="-250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pt-BR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Zn(NO</a:t>
            </a:r>
            <a:r>
              <a:rPr lang="pt-BR" sz="2800" baseline="-250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pt-BR" sz="2800" baseline="-250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pt-BR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AgNO</a:t>
            </a:r>
            <a:r>
              <a:rPr lang="pt-BR" sz="2800" baseline="-250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vi-VN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dirty="0" err="1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phản</a:t>
            </a:r>
            <a:r>
              <a:rPr lang="en-US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vi-VN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hóa học </a:t>
            </a:r>
            <a:r>
              <a:rPr lang="en-US" sz="2800" dirty="0" err="1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xảy</a:t>
            </a:r>
            <a:r>
              <a:rPr lang="en-US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:</a:t>
            </a:r>
            <a:endParaRPr lang="en-US" sz="2800" dirty="0" smtClean="0">
              <a:solidFill>
                <a:srgbClr val="303C18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29029" y="36286"/>
            <a:ext cx="9144000" cy="609600"/>
            <a:chOff x="0" y="0"/>
            <a:chExt cx="5760" cy="384"/>
          </a:xfrm>
        </p:grpSpPr>
        <p:sp>
          <p:nvSpPr>
            <p:cNvPr id="8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38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Li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K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Ba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Ca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Na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Mg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Al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Mn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Zn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Cr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Ni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Sn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Pb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30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Hg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Pt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latin typeface="Arial" pitchFamily="34" charset="0"/>
                  <a:cs typeface="Arial" pitchFamily="34" charset="0"/>
                </a:rPr>
                <a:t>Li   K    Ba     Ca   Na    Mg    Al   Mn    Zn    Cr  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Ni     Sn     Pb  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-25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Cu   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Ag     Hg     Pt     Au</a:t>
              </a:r>
            </a:p>
          </p:txBody>
        </p:sp>
        <p:sp>
          <p:nvSpPr>
            <p:cNvPr id="9" name="Line 5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8664" y="838200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468664" y="3886200"/>
            <a:ext cx="4572000" cy="207441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   A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3</a:t>
            </a:r>
            <a:endParaRPr lang="en-US" sz="28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    B. 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4</a:t>
            </a:r>
            <a:endParaRPr lang="en-US" sz="28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    C. 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5</a:t>
            </a:r>
          </a:p>
          <a:p>
            <a:pPr eaLnBrk="1" hangingPunct="1">
              <a:spcBef>
                <a:spcPct val="20000"/>
              </a:spcBef>
            </a:pP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D. 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6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76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5" name="Rectangle 3"/>
          <p:cNvSpPr>
            <a:spLocks noChangeArrowheads="1"/>
          </p:cNvSpPr>
          <p:nvPr/>
        </p:nvSpPr>
        <p:spPr bwMode="auto">
          <a:xfrm>
            <a:off x="14514" y="2057400"/>
            <a:ext cx="89154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>
                <a:latin typeface="Cambria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C0066"/>
                </a:solidFill>
                <a:latin typeface="Cambria" pitchFamily="18" charset="0"/>
              </a:rPr>
              <a:t>Câu</a:t>
            </a:r>
            <a:r>
              <a:rPr lang="en-US" sz="2400" b="1" dirty="0">
                <a:solidFill>
                  <a:srgbClr val="CC0066"/>
                </a:solidFill>
                <a:latin typeface="Cambria" pitchFamily="18" charset="0"/>
              </a:rPr>
              <a:t> 1</a:t>
            </a:r>
            <a:r>
              <a:rPr lang="en-US" sz="2400" b="1" i="1" dirty="0">
                <a:solidFill>
                  <a:srgbClr val="CC0066"/>
                </a:solidFill>
                <a:latin typeface="Cambria" pitchFamily="18" charset="0"/>
              </a:rPr>
              <a:t>:</a:t>
            </a:r>
            <a:r>
              <a:rPr lang="en-US" sz="2400" b="1" dirty="0">
                <a:latin typeface="Cambria" pitchFamily="18" charset="0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Kim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loại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có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những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tính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chất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vật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lí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chung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Cambria" pitchFamily="18" charset="0"/>
              </a:rPr>
              <a:t>là</a:t>
            </a:r>
            <a:r>
              <a:rPr lang="en-US" sz="2400" b="1" dirty="0">
                <a:solidFill>
                  <a:srgbClr val="0000FF"/>
                </a:solidFill>
                <a:latin typeface="Cambria" pitchFamily="18" charset="0"/>
              </a:rPr>
              <a:t> </a:t>
            </a:r>
            <a:endParaRPr lang="en-US" sz="2400" b="1" dirty="0">
              <a:solidFill>
                <a:srgbClr val="0000FF"/>
              </a:solidFill>
              <a:latin typeface="Cambria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vi-VN" sz="2400" b="1" dirty="0">
                <a:latin typeface="Cambria" pitchFamily="18" charset="0"/>
                <a:cs typeface="Times New Roman" pitchFamily="18" charset="0"/>
              </a:rPr>
              <a:t>   </a:t>
            </a:r>
            <a:r>
              <a:rPr lang="en-US" sz="2400" b="1" dirty="0">
                <a:latin typeface="Cambria" pitchFamily="18" charset="0"/>
                <a:cs typeface="Times New Roman" pitchFamily="18" charset="0"/>
              </a:rPr>
              <a:t>	</a:t>
            </a:r>
            <a:r>
              <a:rPr lang="vi-VN" sz="2400" b="1" dirty="0">
                <a:latin typeface="Cambria" pitchFamily="18" charset="0"/>
                <a:cs typeface="Times New Roman" pitchFamily="18" charset="0"/>
              </a:rPr>
              <a:t>A. Tính dẻo, khối lượng riêng, dẫn điện, dẫn nhiệt</a:t>
            </a:r>
            <a:r>
              <a:rPr lang="en-US" sz="2400" b="1" dirty="0">
                <a:latin typeface="Cambria" pitchFamily="18" charset="0"/>
                <a:cs typeface="Times New Roman" pitchFamily="18" charset="0"/>
              </a:rPr>
              <a:t>.</a:t>
            </a:r>
            <a:endParaRPr lang="vi-VN" sz="2400" b="1" dirty="0">
              <a:latin typeface="Cambria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2400" b="1" dirty="0">
                <a:latin typeface="Cambria" pitchFamily="18" charset="0"/>
                <a:cs typeface="Times New Roman" pitchFamily="18" charset="0"/>
              </a:rPr>
              <a:t>   	</a:t>
            </a:r>
            <a:r>
              <a:rPr lang="vi-VN" sz="2400" b="1" dirty="0">
                <a:latin typeface="Cambria" pitchFamily="18" charset="0"/>
                <a:cs typeface="Times New Roman" pitchFamily="18" charset="0"/>
              </a:rPr>
              <a:t>B. Tính dẻo, nhiệt độ nóng chảy, dẫn điện, dẫn nhiệt</a:t>
            </a:r>
            <a:r>
              <a:rPr lang="en-US" sz="2400" b="1" dirty="0">
                <a:latin typeface="Cambria" pitchFamily="18" charset="0"/>
                <a:cs typeface="Times New Roman" pitchFamily="18" charset="0"/>
              </a:rPr>
              <a:t>.</a:t>
            </a:r>
            <a:endParaRPr lang="vi-VN" sz="2400" b="1" dirty="0">
              <a:latin typeface="Cambria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2400" b="1" dirty="0">
                <a:latin typeface="Cambria" pitchFamily="18" charset="0"/>
                <a:cs typeface="Times New Roman" pitchFamily="18" charset="0"/>
              </a:rPr>
              <a:t>	</a:t>
            </a:r>
            <a:r>
              <a:rPr lang="vi-VN" sz="2400" b="1" dirty="0">
                <a:latin typeface="Cambria" pitchFamily="18" charset="0"/>
                <a:cs typeface="Times New Roman" pitchFamily="18" charset="0"/>
              </a:rPr>
              <a:t>C. Tính dẻo, dẫn điện, dẫn nhiệt, ánh kim</a:t>
            </a:r>
            <a:r>
              <a:rPr lang="en-US" sz="2400" b="1" dirty="0">
                <a:latin typeface="Cambria" pitchFamily="18" charset="0"/>
                <a:cs typeface="Times New Roman" pitchFamily="18" charset="0"/>
              </a:rPr>
              <a:t>.</a:t>
            </a:r>
            <a:endParaRPr lang="vi-VN" sz="2400" b="1" dirty="0">
              <a:latin typeface="Cambria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2400" b="1" dirty="0">
                <a:latin typeface="Cambria" pitchFamily="18" charset="0"/>
                <a:cs typeface="Times New Roman" pitchFamily="18" charset="0"/>
              </a:rPr>
              <a:t>   	</a:t>
            </a:r>
            <a:r>
              <a:rPr lang="vi-VN" sz="2400" b="1" dirty="0">
                <a:latin typeface="Cambria" pitchFamily="18" charset="0"/>
                <a:cs typeface="Times New Roman" pitchFamily="18" charset="0"/>
              </a:rPr>
              <a:t>D. Tính dẻo, tính cứng, dẫn điện, dẫn nhiệt</a:t>
            </a:r>
            <a:r>
              <a:rPr lang="en-US" sz="2400" b="1" dirty="0">
                <a:latin typeface="Cambria" pitchFamily="18" charset="0"/>
                <a:cs typeface="Times New Roman" pitchFamily="18" charset="0"/>
              </a:rPr>
              <a:t>.</a:t>
            </a:r>
            <a:endParaRPr lang="vi-VN" sz="2400" b="1" dirty="0"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7" name="Oval 7"/>
          <p:cNvSpPr>
            <a:spLocks noChangeArrowheads="1"/>
          </p:cNvSpPr>
          <p:nvPr/>
        </p:nvSpPr>
        <p:spPr bwMode="auto">
          <a:xfrm>
            <a:off x="941252" y="3722914"/>
            <a:ext cx="457200" cy="457200"/>
          </a:xfrm>
          <a:prstGeom prst="ellipse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1416595" y="593271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</p:spTree>
    <p:extLst>
      <p:ext uri="{BB962C8B-B14F-4D97-AF65-F5344CB8AC3E}">
        <p14:creationId xmlns:p14="http://schemas.microsoft.com/office/powerpoint/2010/main" val="38607709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5" grpId="0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385989" y="3733800"/>
            <a:ext cx="83058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Câu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 3:</a:t>
            </a:r>
            <a:r>
              <a:rPr lang="en-US" sz="2400" b="1" dirty="0">
                <a:latin typeface="Cambria" pitchFamily="18" charset="0"/>
                <a:cs typeface="Arial" charset="0"/>
              </a:rPr>
              <a:t> </a:t>
            </a:r>
            <a:r>
              <a:rPr lang="nl-NL" sz="2400" b="1" dirty="0">
                <a:solidFill>
                  <a:srgbClr val="0000FF"/>
                </a:solidFill>
                <a:latin typeface="Cambria" pitchFamily="18" charset="0"/>
              </a:rPr>
              <a:t>Khi nhiệt độ tăng thì tính dẫn điện của kim loại </a:t>
            </a:r>
          </a:p>
          <a:p>
            <a:pPr>
              <a:lnSpc>
                <a:spcPct val="120000"/>
              </a:lnSpc>
            </a:pPr>
            <a:r>
              <a:rPr lang="en-US" sz="2400" b="1" dirty="0">
                <a:latin typeface="Cambria" pitchFamily="18" charset="0"/>
                <a:cs typeface="Arial" charset="0"/>
              </a:rPr>
              <a:t>	A. </a:t>
            </a:r>
            <a:r>
              <a:rPr lang="nl-NL" sz="2400" b="1" dirty="0">
                <a:latin typeface="Cambria" pitchFamily="18" charset="0"/>
              </a:rPr>
              <a:t>giảm</a:t>
            </a:r>
            <a:r>
              <a:rPr lang="en-US" sz="2400" b="1" dirty="0">
                <a:latin typeface="Cambria" pitchFamily="18" charset="0"/>
                <a:cs typeface="Arial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sz="2400" b="1" dirty="0">
                <a:latin typeface="Cambria" pitchFamily="18" charset="0"/>
                <a:cs typeface="Arial" charset="0"/>
              </a:rPr>
              <a:t>	B. </a:t>
            </a:r>
            <a:r>
              <a:rPr lang="nl-NL" sz="2400" b="1" dirty="0">
                <a:latin typeface="Cambria" pitchFamily="18" charset="0"/>
              </a:rPr>
              <a:t>không thay đổi</a:t>
            </a:r>
            <a:r>
              <a:rPr lang="en-US" sz="2400" b="1" dirty="0">
                <a:latin typeface="Cambria" pitchFamily="18" charset="0"/>
                <a:cs typeface="Arial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sz="2400" b="1" dirty="0">
                <a:latin typeface="Cambria" pitchFamily="18" charset="0"/>
                <a:cs typeface="Arial" charset="0"/>
              </a:rPr>
              <a:t>	C. </a:t>
            </a:r>
            <a:r>
              <a:rPr lang="nl-NL" sz="2400" b="1" dirty="0">
                <a:latin typeface="Cambria" pitchFamily="18" charset="0"/>
              </a:rPr>
              <a:t>tăng hay giảm tuỳ từng kim loại</a:t>
            </a:r>
            <a:r>
              <a:rPr lang="en-US" sz="2400" b="1" dirty="0">
                <a:latin typeface="Cambria" pitchFamily="18" charset="0"/>
                <a:cs typeface="Arial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sz="2400" b="1" dirty="0">
                <a:latin typeface="Cambria" pitchFamily="18" charset="0"/>
                <a:cs typeface="Arial" charset="0"/>
              </a:rPr>
              <a:t>	D. </a:t>
            </a:r>
            <a:r>
              <a:rPr lang="nl-NL" sz="2400" b="1" dirty="0">
                <a:latin typeface="Cambria" pitchFamily="18" charset="0"/>
              </a:rPr>
              <a:t>tăng</a:t>
            </a:r>
            <a:r>
              <a:rPr lang="en-US" sz="2400" b="1" dirty="0">
                <a:latin typeface="Cambria" pitchFamily="18" charset="0"/>
                <a:cs typeface="Arial" charset="0"/>
              </a:rPr>
              <a:t>.</a:t>
            </a:r>
          </a:p>
        </p:txBody>
      </p:sp>
      <p:sp>
        <p:nvSpPr>
          <p:cNvPr id="41991" name="Oval 7"/>
          <p:cNvSpPr>
            <a:spLocks noChangeArrowheads="1"/>
          </p:cNvSpPr>
          <p:nvPr/>
        </p:nvSpPr>
        <p:spPr bwMode="auto">
          <a:xfrm>
            <a:off x="1245326" y="4191000"/>
            <a:ext cx="457200" cy="457200"/>
          </a:xfrm>
          <a:prstGeom prst="ellipse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15018" y="1102632"/>
            <a:ext cx="85344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err="1">
                <a:solidFill>
                  <a:srgbClr val="CC0066"/>
                </a:solidFill>
                <a:latin typeface="Cambria" pitchFamily="18" charset="0"/>
                <a:cs typeface="Arial" charset="0"/>
              </a:rPr>
              <a:t>Câu</a:t>
            </a:r>
            <a:r>
              <a:rPr lang="en-US" sz="2400" b="1" dirty="0">
                <a:solidFill>
                  <a:srgbClr val="CC0066"/>
                </a:solidFill>
                <a:latin typeface="Cambria" pitchFamily="18" charset="0"/>
                <a:cs typeface="Arial" charset="0"/>
              </a:rPr>
              <a:t> 2</a:t>
            </a:r>
            <a:r>
              <a:rPr lang="en-US" sz="2400" b="1" i="1" dirty="0">
                <a:solidFill>
                  <a:srgbClr val="CC0066"/>
                </a:solidFill>
                <a:latin typeface="Cambria" pitchFamily="18" charset="0"/>
                <a:cs typeface="Arial" charset="0"/>
              </a:rPr>
              <a:t>: </a:t>
            </a:r>
            <a:r>
              <a:rPr lang="nl-NL" sz="2400" b="1" dirty="0">
                <a:solidFill>
                  <a:srgbClr val="0000FF"/>
                </a:solidFill>
                <a:latin typeface="Cambria" pitchFamily="18" charset="0"/>
              </a:rPr>
              <a:t>Những tính chất vật lí chung của kim loại, do</a:t>
            </a:r>
            <a:r>
              <a:rPr lang="nl-NL" sz="2400" dirty="0">
                <a:solidFill>
                  <a:srgbClr val="0000FF"/>
                </a:solidFill>
                <a:latin typeface="Cambria" pitchFamily="18" charset="0"/>
              </a:rPr>
              <a:t> </a:t>
            </a:r>
            <a:endParaRPr lang="en-US" sz="2400" b="1" dirty="0">
              <a:solidFill>
                <a:srgbClr val="0000FF"/>
              </a:solidFill>
              <a:latin typeface="Cambria" pitchFamily="18" charset="0"/>
              <a:cs typeface="Arial" charset="0"/>
            </a:endParaRPr>
          </a:p>
          <a:p>
            <a:pPr>
              <a:spcBef>
                <a:spcPct val="50000"/>
              </a:spcBef>
            </a:pPr>
            <a:r>
              <a:rPr lang="en-US" sz="2400" b="1" dirty="0">
                <a:latin typeface="Cambria" pitchFamily="18" charset="0"/>
                <a:cs typeface="Arial" charset="0"/>
              </a:rPr>
              <a:t>	A. </a:t>
            </a:r>
            <a:r>
              <a:rPr lang="nl-NL" sz="2400" b="1" dirty="0">
                <a:latin typeface="Cambria" pitchFamily="18" charset="0"/>
              </a:rPr>
              <a:t>mạng tinh thể kim loại gây ra</a:t>
            </a:r>
            <a:r>
              <a:rPr lang="en-US" sz="2400" dirty="0">
                <a:latin typeface="Cambria" pitchFamily="18" charset="0"/>
              </a:rPr>
              <a:t> </a:t>
            </a:r>
            <a:r>
              <a:rPr lang="en-US" sz="2400" b="1" dirty="0">
                <a:latin typeface="Cambria" pitchFamily="18" charset="0"/>
                <a:cs typeface="Arial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sz="2400" b="1" dirty="0">
                <a:latin typeface="Cambria" pitchFamily="18" charset="0"/>
                <a:cs typeface="Arial" charset="0"/>
              </a:rPr>
              <a:t>	B. </a:t>
            </a:r>
            <a:r>
              <a:rPr lang="nl-NL" sz="2400" b="1" dirty="0">
                <a:latin typeface="Cambria" pitchFamily="18" charset="0"/>
              </a:rPr>
              <a:t>ion dương kim loại gây ra</a:t>
            </a:r>
            <a:r>
              <a:rPr lang="en-US" sz="2400" dirty="0">
                <a:latin typeface="Cambria" pitchFamily="18" charset="0"/>
              </a:rPr>
              <a:t> </a:t>
            </a:r>
            <a:r>
              <a:rPr lang="en-US" sz="2400" b="1" dirty="0">
                <a:latin typeface="Cambria" pitchFamily="18" charset="0"/>
                <a:cs typeface="Arial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sz="2400" b="1" dirty="0">
                <a:latin typeface="Cambria" pitchFamily="18" charset="0"/>
                <a:cs typeface="Arial" charset="0"/>
              </a:rPr>
              <a:t>	C. </a:t>
            </a:r>
            <a:r>
              <a:rPr lang="nl-NL" sz="2400" b="1" dirty="0">
                <a:latin typeface="Cambria" pitchFamily="18" charset="0"/>
              </a:rPr>
              <a:t>nguyên tử kim loại gây ra</a:t>
            </a:r>
            <a:r>
              <a:rPr lang="en-US" sz="2400" dirty="0">
                <a:latin typeface="Cambria" pitchFamily="18" charset="0"/>
              </a:rPr>
              <a:t> </a:t>
            </a:r>
            <a:r>
              <a:rPr lang="en-US" sz="2400" b="1" dirty="0">
                <a:latin typeface="Cambria" pitchFamily="18" charset="0"/>
                <a:cs typeface="Arial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sz="2400" b="1" dirty="0">
                <a:latin typeface="Cambria" pitchFamily="18" charset="0"/>
                <a:cs typeface="Arial" charset="0"/>
              </a:rPr>
              <a:t>	D. </a:t>
            </a:r>
            <a:r>
              <a:rPr lang="en-US" sz="2400" b="1" dirty="0" err="1">
                <a:latin typeface="Cambria" pitchFamily="18" charset="0"/>
                <a:cs typeface="Arial" charset="0"/>
              </a:rPr>
              <a:t>các</a:t>
            </a:r>
            <a:r>
              <a:rPr lang="en-US" sz="2400" b="1" dirty="0">
                <a:latin typeface="Cambria" pitchFamily="18" charset="0"/>
                <a:cs typeface="Arial" charset="0"/>
              </a:rPr>
              <a:t> </a:t>
            </a:r>
            <a:r>
              <a:rPr lang="nl-NL" sz="2400" b="1" dirty="0">
                <a:latin typeface="Cambria" pitchFamily="18" charset="0"/>
              </a:rPr>
              <a:t>electron tự do gây ra</a:t>
            </a:r>
            <a:r>
              <a:rPr lang="en-US" sz="2400" dirty="0">
                <a:latin typeface="Cambria" pitchFamily="18" charset="0"/>
              </a:rPr>
              <a:t> </a:t>
            </a:r>
            <a:r>
              <a:rPr lang="en-US" sz="2400" b="1" dirty="0">
                <a:latin typeface="Cambria" pitchFamily="18" charset="0"/>
                <a:cs typeface="Arial" charset="0"/>
              </a:rPr>
              <a:t>.</a:t>
            </a:r>
          </a:p>
        </p:txBody>
      </p:sp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1253310" y="3276600"/>
            <a:ext cx="457200" cy="457200"/>
          </a:xfrm>
          <a:prstGeom prst="ellipse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Cambria" pitchFamily="18" charset="0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473926" y="327932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</p:spTree>
    <p:extLst>
      <p:ext uri="{BB962C8B-B14F-4D97-AF65-F5344CB8AC3E}">
        <p14:creationId xmlns:p14="http://schemas.microsoft.com/office/powerpoint/2010/main" val="535073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10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  <p:bldP spid="41991" grpId="0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8"/>
          <p:cNvSpPr txBox="1">
            <a:spLocks noChangeArrowheads="1"/>
          </p:cNvSpPr>
          <p:nvPr/>
        </p:nvSpPr>
        <p:spPr bwMode="auto">
          <a:xfrm>
            <a:off x="537029" y="2124529"/>
            <a:ext cx="8302625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</a:rPr>
              <a:t>   </a:t>
            </a:r>
            <a:r>
              <a:rPr lang="en-US" sz="3200" b="1" dirty="0" err="1" smtClean="0">
                <a:solidFill>
                  <a:srgbClr val="005400"/>
                </a:solidFill>
                <a:cs typeface="Times New Roman" pitchFamily="18" charset="0"/>
              </a:rPr>
              <a:t>Câu</a:t>
            </a:r>
            <a:r>
              <a:rPr lang="en-US" sz="3200" b="1" dirty="0" smtClean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5400"/>
                </a:solidFill>
                <a:cs typeface="Times New Roman" pitchFamily="18" charset="0"/>
              </a:rPr>
              <a:t>4.</a:t>
            </a:r>
            <a:r>
              <a:rPr lang="en-US" sz="3200" dirty="0" smtClean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Cho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dây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Cu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vào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dung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dịch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AgNO</a:t>
            </a:r>
            <a:r>
              <a:rPr lang="en-US" sz="3200" baseline="-25000" dirty="0">
                <a:solidFill>
                  <a:srgbClr val="005400"/>
                </a:solidFill>
                <a:cs typeface="Times New Roman" pitchFamily="18" charset="0"/>
              </a:rPr>
              <a:t>3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hiện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tượng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nào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sau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đây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là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đúng</a:t>
            </a:r>
            <a:endParaRPr lang="en-US" sz="3200" dirty="0">
              <a:solidFill>
                <a:srgbClr val="005400"/>
              </a:solidFill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A.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Không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có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hiện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tượng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gì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..</a:t>
            </a:r>
            <a:endParaRPr lang="en-US" sz="3200" baseline="-25000" dirty="0">
              <a:solidFill>
                <a:srgbClr val="0000CC"/>
              </a:solidFill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B. Kim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loại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Ag tan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ra.</a:t>
            </a:r>
            <a:endParaRPr lang="en-US" sz="3200" dirty="0">
              <a:solidFill>
                <a:srgbClr val="0000CC"/>
              </a:solidFill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C. Dung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dịch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AgNO</a:t>
            </a:r>
            <a:r>
              <a:rPr lang="en-US" sz="3200" baseline="-25000" dirty="0">
                <a:solidFill>
                  <a:srgbClr val="0000CC"/>
                </a:solidFill>
                <a:cs typeface="Times New Roman" pitchFamily="18" charset="0"/>
              </a:rPr>
              <a:t>3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đổi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màu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vàng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nâu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.</a:t>
            </a:r>
            <a:endParaRPr lang="en-US" sz="3200" baseline="-25000" dirty="0">
              <a:solidFill>
                <a:srgbClr val="0000CC"/>
              </a:solidFill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D.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Có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rắn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màu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trắng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bám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vào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dây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Cu, dung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dịch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chuyển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sang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màu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xanh</a:t>
            </a: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.</a:t>
            </a:r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1069407" y="4904014"/>
            <a:ext cx="658813" cy="622300"/>
          </a:xfrm>
          <a:prstGeom prst="ellipse">
            <a:avLst/>
          </a:prstGeom>
          <a:solidFill>
            <a:srgbClr val="FF99FF">
              <a:alpha val="52940"/>
            </a:srgbClr>
          </a:solidFill>
          <a:ln w="34925" algn="ctr">
            <a:solidFill>
              <a:srgbClr val="EE0000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US"/>
          </a:p>
        </p:txBody>
      </p:sp>
      <p:grpSp>
        <p:nvGrpSpPr>
          <p:cNvPr id="8196" name="Group 4"/>
          <p:cNvGrpSpPr>
            <a:grpSpLocks/>
          </p:cNvGrpSpPr>
          <p:nvPr/>
        </p:nvGrpSpPr>
        <p:grpSpPr bwMode="auto">
          <a:xfrm>
            <a:off x="0" y="304800"/>
            <a:ext cx="9144000" cy="609600"/>
            <a:chOff x="0" y="0"/>
            <a:chExt cx="5760" cy="384"/>
          </a:xfrm>
        </p:grpSpPr>
        <p:sp>
          <p:nvSpPr>
            <p:cNvPr id="8198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5760" cy="38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Li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K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Ba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Ca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Na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Mg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Al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Mn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Zn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Cr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Ni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Sn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Pb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30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Hg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Pt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latin typeface="Arial" pitchFamily="34" charset="0"/>
                  <a:cs typeface="Arial" pitchFamily="34" charset="0"/>
                </a:rPr>
                <a:t>Li   K    Ba     Ca   Na    Mg    Al   Mn    Zn    Cr  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Ni     Sn     Pb  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-25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Cu   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Ag     Hg     Pt     Au</a:t>
              </a:r>
            </a:p>
          </p:txBody>
        </p:sp>
        <p:sp>
          <p:nvSpPr>
            <p:cNvPr id="8199" name="Line 6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1454150" y="1189264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-36286" y="5897798"/>
            <a:ext cx="8723086" cy="646331"/>
            <a:chOff x="152400" y="3471863"/>
            <a:chExt cx="7857425" cy="646331"/>
          </a:xfrm>
        </p:grpSpPr>
        <p:sp>
          <p:nvSpPr>
            <p:cNvPr id="10" name="Text Box 42"/>
            <p:cNvSpPr txBox="1">
              <a:spLocks noChangeArrowheads="1"/>
            </p:cNvSpPr>
            <p:nvPr/>
          </p:nvSpPr>
          <p:spPr bwMode="auto">
            <a:xfrm>
              <a:off x="152400" y="3471863"/>
              <a:ext cx="45720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      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Cu </a:t>
              </a:r>
              <a:r>
                <a:rPr lang="en-US" sz="3600" dirty="0">
                  <a:latin typeface="Arial" pitchFamily="34" charset="0"/>
                  <a:cs typeface="Arial" pitchFamily="34" charset="0"/>
                </a:rPr>
                <a:t>+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2Ag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NO</a:t>
              </a:r>
              <a:r>
                <a:rPr lang="pt-BR" sz="3600" baseline="-25000" dirty="0" smtClean="0">
                  <a:latin typeface="Arial" pitchFamily="34" charset="0"/>
                  <a:cs typeface="Arial" pitchFamily="34" charset="0"/>
                </a:rPr>
                <a:t>3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</a:t>
              </a:r>
              <a:endParaRPr lang="en-US" sz="3600" dirty="0">
                <a:latin typeface="Arial" pitchFamily="34" charset="0"/>
                <a:cs typeface="Arial" pitchFamily="34" charset="0"/>
                <a:sym typeface="Wingdings" pitchFamily="2" charset="2"/>
              </a:endParaRPr>
            </a:p>
          </p:txBody>
        </p:sp>
        <p:sp>
          <p:nvSpPr>
            <p:cNvPr id="11" name="Text Box 54"/>
            <p:cNvSpPr txBox="1">
              <a:spLocks noChangeArrowheads="1"/>
            </p:cNvSpPr>
            <p:nvPr/>
          </p:nvSpPr>
          <p:spPr bwMode="auto">
            <a:xfrm>
              <a:off x="4648200" y="3471863"/>
              <a:ext cx="336162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Cu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(NO</a:t>
              </a:r>
              <a:r>
                <a:rPr lang="pt-BR" sz="3600" baseline="-25000" dirty="0" smtClean="0">
                  <a:latin typeface="Arial" pitchFamily="34" charset="0"/>
                  <a:cs typeface="Arial" pitchFamily="34" charset="0"/>
                </a:rPr>
                <a:t>3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)</a:t>
              </a:r>
              <a:r>
                <a:rPr lang="pt-BR" sz="3600" baseline="-25000" dirty="0" smtClean="0"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 </a:t>
              </a:r>
              <a:r>
                <a:rPr lang="en-US" sz="3600" dirty="0">
                  <a:latin typeface="Arial" pitchFamily="34" charset="0"/>
                  <a:cs typeface="Arial" pitchFamily="34" charset="0"/>
                  <a:sym typeface="Wingdings" pitchFamily="2" charset="2"/>
                </a:rPr>
                <a:t>+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2Ag</a:t>
              </a:r>
              <a:endParaRPr lang="en-US" sz="3600" dirty="0">
                <a:latin typeface="Arial" pitchFamily="34" charset="0"/>
                <a:cs typeface="Arial" pitchFamily="34" charset="0"/>
                <a:sym typeface="Wingdings" pitchFamily="2" charset="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6782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8"/>
          <p:cNvSpPr txBox="1">
            <a:spLocks noChangeArrowheads="1"/>
          </p:cNvSpPr>
          <p:nvPr/>
        </p:nvSpPr>
        <p:spPr bwMode="auto">
          <a:xfrm>
            <a:off x="685800" y="2278856"/>
            <a:ext cx="8305800" cy="369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</a:rPr>
              <a:t> </a:t>
            </a:r>
            <a:r>
              <a:rPr lang="en-US" sz="3200" b="1" dirty="0" err="1">
                <a:solidFill>
                  <a:srgbClr val="005400"/>
                </a:solidFill>
                <a:cs typeface="Times New Roman" pitchFamily="18" charset="0"/>
              </a:rPr>
              <a:t>Câu</a:t>
            </a:r>
            <a:r>
              <a:rPr lang="en-US" sz="3200" b="1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5400"/>
                </a:solidFill>
                <a:cs typeface="Times New Roman" pitchFamily="18" charset="0"/>
              </a:rPr>
              <a:t>5.</a:t>
            </a:r>
            <a:r>
              <a:rPr lang="en-US" sz="3200" dirty="0" smtClean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Nhóm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các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kim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loại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đều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hòa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tan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trong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nước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lạnh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là</a:t>
            </a:r>
            <a:endParaRPr lang="en-US" sz="3200" dirty="0">
              <a:solidFill>
                <a:srgbClr val="005400"/>
              </a:solidFill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A. Na, K.</a:t>
            </a: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B. K, Cu</a:t>
            </a: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C. Fe, Na</a:t>
            </a: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D. Zn, </a:t>
            </a:r>
            <a:r>
              <a:rPr lang="en-US" sz="3200" dirty="0" err="1">
                <a:solidFill>
                  <a:srgbClr val="0000CC"/>
                </a:solidFill>
                <a:cs typeface="Times New Roman" pitchFamily="18" charset="0"/>
              </a:rPr>
              <a:t>Ca</a:t>
            </a:r>
            <a:endParaRPr lang="en-US" sz="3200" dirty="0">
              <a:solidFill>
                <a:srgbClr val="0000CC"/>
              </a:solidFill>
              <a:cs typeface="Times New Roman" pitchFamily="18" charset="0"/>
            </a:endParaRPr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1111250" y="3269343"/>
            <a:ext cx="685800" cy="609600"/>
          </a:xfrm>
          <a:prstGeom prst="ellipse">
            <a:avLst/>
          </a:prstGeom>
          <a:solidFill>
            <a:srgbClr val="FF99FF">
              <a:alpha val="52940"/>
            </a:srgbClr>
          </a:solidFill>
          <a:ln w="34925" algn="ctr">
            <a:solidFill>
              <a:srgbClr val="EE0000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US">
              <a:latin typeface="Calibri" pitchFamily="34" charset="0"/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29029" y="36286"/>
            <a:ext cx="9144000" cy="609600"/>
            <a:chOff x="0" y="0"/>
            <a:chExt cx="5760" cy="384"/>
          </a:xfrm>
        </p:grpSpPr>
        <p:sp>
          <p:nvSpPr>
            <p:cNvPr id="8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38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Li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K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Ba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Ca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Na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Mg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Al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Mn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Zn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Cr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Ni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Sn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Pb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30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Hg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Pt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latin typeface="Arial" pitchFamily="34" charset="0"/>
                  <a:cs typeface="Arial" pitchFamily="34" charset="0"/>
                </a:rPr>
                <a:t>Li   K    Ba     Ca   Na    Mg    Al   Mn    Zn    Cr  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Ni     Sn     Pb  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-25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Cu   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Ag     Hg     Pt     Au</a:t>
              </a:r>
            </a:p>
          </p:txBody>
        </p:sp>
        <p:sp>
          <p:nvSpPr>
            <p:cNvPr id="9" name="Line 5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54150" y="990600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</p:spTree>
    <p:extLst>
      <p:ext uri="{BB962C8B-B14F-4D97-AF65-F5344CB8AC3E}">
        <p14:creationId xmlns:p14="http://schemas.microsoft.com/office/powerpoint/2010/main" val="422815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8"/>
          <p:cNvSpPr txBox="1">
            <a:spLocks noChangeArrowheads="1"/>
          </p:cNvSpPr>
          <p:nvPr/>
        </p:nvSpPr>
        <p:spPr bwMode="auto">
          <a:xfrm>
            <a:off x="228600" y="2514600"/>
            <a:ext cx="89154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</a:rPr>
              <a:t> </a:t>
            </a:r>
            <a:r>
              <a:rPr lang="en-US" sz="3200" dirty="0" smtClean="0">
                <a:solidFill>
                  <a:srgbClr val="0000CC"/>
                </a:solidFill>
              </a:rPr>
              <a:t>   </a:t>
            </a:r>
            <a:r>
              <a:rPr lang="en-US" sz="3200" b="1" dirty="0" err="1" smtClean="0">
                <a:solidFill>
                  <a:srgbClr val="005400"/>
                </a:solidFill>
                <a:cs typeface="Times New Roman" pitchFamily="18" charset="0"/>
              </a:rPr>
              <a:t>Câu</a:t>
            </a:r>
            <a:r>
              <a:rPr lang="en-US" sz="3200" b="1" dirty="0" smtClean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5400"/>
                </a:solidFill>
                <a:cs typeface="Times New Roman" pitchFamily="18" charset="0"/>
              </a:rPr>
              <a:t>6.</a:t>
            </a:r>
            <a:r>
              <a:rPr lang="en-US" sz="3200" dirty="0" smtClean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Nhóm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các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kim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loại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đều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tác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dụng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dd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HCl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5400"/>
                </a:solidFill>
                <a:cs typeface="Times New Roman" pitchFamily="18" charset="0"/>
              </a:rPr>
              <a:t>là</a:t>
            </a:r>
            <a:r>
              <a:rPr lang="en-US" sz="32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endParaRPr lang="en-US" sz="3200" baseline="-25000" dirty="0">
              <a:solidFill>
                <a:srgbClr val="005400"/>
              </a:solidFill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A. </a:t>
            </a:r>
            <a:r>
              <a:rPr lang="en-US" sz="2800" dirty="0">
                <a:solidFill>
                  <a:srgbClr val="0000CC"/>
                </a:solidFill>
                <a:cs typeface="Times New Roman" pitchFamily="18" charset="0"/>
              </a:rPr>
              <a:t>Cu, Fe, Zn</a:t>
            </a:r>
          </a:p>
          <a:p>
            <a:pPr eaLnBrk="1" hangingPunct="1">
              <a:spcBef>
                <a:spcPct val="20000"/>
              </a:spcBef>
            </a:pPr>
            <a:r>
              <a:rPr lang="en-US" sz="2800" dirty="0">
                <a:solidFill>
                  <a:srgbClr val="0000CC"/>
                </a:solidFill>
                <a:cs typeface="Times New Roman" pitchFamily="18" charset="0"/>
              </a:rPr>
              <a:t>     B. Al, Fe, Mg</a:t>
            </a:r>
          </a:p>
          <a:p>
            <a:pPr eaLnBrk="1" hangingPunct="1">
              <a:spcBef>
                <a:spcPct val="20000"/>
              </a:spcBef>
            </a:pPr>
            <a:r>
              <a:rPr lang="en-US" sz="2800" dirty="0">
                <a:solidFill>
                  <a:srgbClr val="0000CC"/>
                </a:solidFill>
                <a:cs typeface="Times New Roman" pitchFamily="18" charset="0"/>
              </a:rPr>
              <a:t>     C. Hg, Fe, Zn</a:t>
            </a:r>
            <a:endParaRPr lang="en-US" sz="2800" baseline="-25000" dirty="0">
              <a:solidFill>
                <a:srgbClr val="0000CC"/>
              </a:solidFill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2800" dirty="0">
                <a:solidFill>
                  <a:srgbClr val="0000CC"/>
                </a:solidFill>
                <a:cs typeface="Times New Roman" pitchFamily="18" charset="0"/>
              </a:rPr>
              <a:t>     D. Fe, Ag, Al</a:t>
            </a:r>
            <a:endParaRPr lang="en-US" sz="2800" baseline="-25000" dirty="0">
              <a:solidFill>
                <a:srgbClr val="0000CC"/>
              </a:solidFill>
              <a:cs typeface="Times New Roman" pitchFamily="18" charset="0"/>
            </a:endParaRPr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572515" y="4056743"/>
            <a:ext cx="658813" cy="622300"/>
          </a:xfrm>
          <a:prstGeom prst="ellipse">
            <a:avLst/>
          </a:prstGeom>
          <a:solidFill>
            <a:srgbClr val="FF99FF">
              <a:alpha val="52940"/>
            </a:srgbClr>
          </a:solidFill>
          <a:ln w="34925" algn="ctr">
            <a:solidFill>
              <a:srgbClr val="EE0000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US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85800" y="166688"/>
            <a:ext cx="7696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US">
              <a:latin typeface="Tahoma" pitchFamily="34" charset="0"/>
            </a:endParaRPr>
          </a:p>
        </p:txBody>
      </p:sp>
      <p:grpSp>
        <p:nvGrpSpPr>
          <p:cNvPr id="8" name="Group 3"/>
          <p:cNvGrpSpPr>
            <a:grpSpLocks/>
          </p:cNvGrpSpPr>
          <p:nvPr/>
        </p:nvGrpSpPr>
        <p:grpSpPr bwMode="auto">
          <a:xfrm>
            <a:off x="29029" y="36286"/>
            <a:ext cx="9144000" cy="609600"/>
            <a:chOff x="0" y="0"/>
            <a:chExt cx="5760" cy="384"/>
          </a:xfrm>
        </p:grpSpPr>
        <p:sp>
          <p:nvSpPr>
            <p:cNvPr id="9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38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Li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K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Ba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Ca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Na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Mg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Al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Mn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Zn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Cr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Ni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Sn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Pb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30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Hg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Pt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latin typeface="Arial" pitchFamily="34" charset="0"/>
                  <a:cs typeface="Arial" pitchFamily="34" charset="0"/>
                </a:rPr>
                <a:t>Li   K    Ba     Ca   Na    Mg    Al   Mn    Zn    Cr  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Ni     Sn     Pb  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-25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Cu   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Ag     Hg     Pt     Au</a:t>
              </a:r>
            </a:p>
          </p:txBody>
        </p:sp>
        <p:sp>
          <p:nvSpPr>
            <p:cNvPr id="10" name="Line 5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54150" y="990600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</p:spTree>
    <p:extLst>
      <p:ext uri="{BB962C8B-B14F-4D97-AF65-F5344CB8AC3E}">
        <p14:creationId xmlns:p14="http://schemas.microsoft.com/office/powerpoint/2010/main" val="1363645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8"/>
          <p:cNvSpPr txBox="1">
            <a:spLocks noChangeArrowheads="1"/>
          </p:cNvSpPr>
          <p:nvPr/>
        </p:nvSpPr>
        <p:spPr bwMode="auto">
          <a:xfrm>
            <a:off x="685800" y="2444750"/>
            <a:ext cx="8302625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</a:rPr>
              <a:t> </a:t>
            </a:r>
            <a:r>
              <a:rPr lang="en-US" sz="3200" b="1" dirty="0" err="1">
                <a:solidFill>
                  <a:srgbClr val="005400"/>
                </a:solidFill>
                <a:cs typeface="Times New Roman" pitchFamily="18" charset="0"/>
              </a:rPr>
              <a:t>Câu</a:t>
            </a:r>
            <a:r>
              <a:rPr lang="en-US" sz="3200" b="1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5400"/>
                </a:solidFill>
                <a:cs typeface="Times New Roman" pitchFamily="18" charset="0"/>
              </a:rPr>
              <a:t>7</a:t>
            </a:r>
            <a:r>
              <a:rPr lang="en-US" sz="3000" b="1" dirty="0" smtClean="0">
                <a:solidFill>
                  <a:srgbClr val="005400"/>
                </a:solidFill>
                <a:cs typeface="Times New Roman" pitchFamily="18" charset="0"/>
              </a:rPr>
              <a:t>.</a:t>
            </a:r>
            <a:r>
              <a:rPr lang="en-US" sz="3000" dirty="0" smtClean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Dung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dịch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FeSO</a:t>
            </a:r>
            <a:r>
              <a:rPr lang="en-US" sz="3000" baseline="-25000" dirty="0">
                <a:solidFill>
                  <a:srgbClr val="005400"/>
                </a:solidFill>
                <a:cs typeface="Times New Roman" pitchFamily="18" charset="0"/>
              </a:rPr>
              <a:t>4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lẫn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tạp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chất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CuSO</a:t>
            </a:r>
            <a:r>
              <a:rPr lang="en-US" sz="3000" baseline="-25000" dirty="0">
                <a:solidFill>
                  <a:srgbClr val="005400"/>
                </a:solidFill>
                <a:cs typeface="Times New Roman" pitchFamily="18" charset="0"/>
              </a:rPr>
              <a:t>4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dùng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kim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loại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nào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để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làm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005400"/>
                </a:solidFill>
                <a:cs typeface="Times New Roman" pitchFamily="18" charset="0"/>
              </a:rPr>
              <a:t>sạch</a:t>
            </a:r>
            <a:r>
              <a:rPr lang="en-US" sz="3000" dirty="0">
                <a:solidFill>
                  <a:srgbClr val="005400"/>
                </a:solidFill>
                <a:cs typeface="Times New Roman" pitchFamily="18" charset="0"/>
              </a:rPr>
              <a:t> CuSO</a:t>
            </a:r>
            <a:r>
              <a:rPr lang="en-US" sz="3000" baseline="-25000" dirty="0">
                <a:solidFill>
                  <a:srgbClr val="005400"/>
                </a:solidFill>
                <a:cs typeface="Times New Roman" pitchFamily="18" charset="0"/>
              </a:rPr>
              <a:t>4</a:t>
            </a:r>
            <a:endParaRPr lang="en-US" sz="3000" dirty="0">
              <a:solidFill>
                <a:srgbClr val="005400"/>
              </a:solidFill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A. Zn</a:t>
            </a: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B. Fe</a:t>
            </a: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C. Cu</a:t>
            </a:r>
          </a:p>
          <a:p>
            <a:pPr eaLnBrk="1" hangingPunct="1">
              <a:spcBef>
                <a:spcPct val="20000"/>
              </a:spcBef>
            </a:pPr>
            <a:r>
              <a:rPr lang="en-US" sz="3200" dirty="0">
                <a:solidFill>
                  <a:srgbClr val="0000CC"/>
                </a:solidFill>
                <a:cs typeface="Times New Roman" pitchFamily="18" charset="0"/>
              </a:rPr>
              <a:t>     D. Mg</a:t>
            </a:r>
          </a:p>
        </p:txBody>
      </p:sp>
      <p:sp>
        <p:nvSpPr>
          <p:cNvPr id="32" name="Oval 9"/>
          <p:cNvSpPr>
            <a:spLocks noChangeArrowheads="1"/>
          </p:cNvSpPr>
          <p:nvPr/>
        </p:nvSpPr>
        <p:spPr bwMode="auto">
          <a:xfrm>
            <a:off x="1124743" y="3992336"/>
            <a:ext cx="658813" cy="622300"/>
          </a:xfrm>
          <a:prstGeom prst="ellipse">
            <a:avLst/>
          </a:prstGeom>
          <a:solidFill>
            <a:srgbClr val="FF99FF">
              <a:alpha val="52940"/>
            </a:srgbClr>
          </a:solidFill>
          <a:ln w="34925" algn="ctr">
            <a:solidFill>
              <a:srgbClr val="EE0000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US">
              <a:latin typeface="Calibri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3316" name="Ink 4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6062663" y="3884613"/>
              <a:ext cx="1587" cy="1587"/>
            </p14:xfrm>
          </p:contentPart>
        </mc:Choice>
        <mc:Fallback xmlns="">
          <p:pic>
            <p:nvPicPr>
              <p:cNvPr id="13316" name="Ink 4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021401" y="3843351"/>
                <a:ext cx="84111" cy="84111"/>
              </a:xfrm>
              <a:prstGeom prst="rect">
                <a:avLst/>
              </a:prstGeom>
            </p:spPr>
          </p:pic>
        </mc:Fallback>
      </mc:AlternateContent>
      <p:grpSp>
        <p:nvGrpSpPr>
          <p:cNvPr id="8" name="Group 3"/>
          <p:cNvGrpSpPr>
            <a:grpSpLocks/>
          </p:cNvGrpSpPr>
          <p:nvPr/>
        </p:nvGrpSpPr>
        <p:grpSpPr bwMode="auto">
          <a:xfrm>
            <a:off x="29029" y="36286"/>
            <a:ext cx="9144000" cy="609600"/>
            <a:chOff x="0" y="0"/>
            <a:chExt cx="5760" cy="384"/>
          </a:xfrm>
        </p:grpSpPr>
        <p:sp>
          <p:nvSpPr>
            <p:cNvPr id="9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38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Li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K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Ba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Ca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Na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Mg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Al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Mn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Zn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Cr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Ni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Sn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Pb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30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Hg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Pt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latin typeface="Arial" pitchFamily="34" charset="0"/>
                  <a:cs typeface="Arial" pitchFamily="34" charset="0"/>
                </a:rPr>
                <a:t>Li   K    Ba     Ca   Na    Mg    Al   Mn    Zn    Cr  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Ni     Sn     Pb  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-25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Cu   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Ag     Hg     Pt     Au</a:t>
              </a:r>
            </a:p>
          </p:txBody>
        </p:sp>
        <p:sp>
          <p:nvSpPr>
            <p:cNvPr id="10" name="Line 5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54150" y="990600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228600" y="5702984"/>
            <a:ext cx="8477251" cy="646331"/>
            <a:chOff x="152400" y="3471863"/>
            <a:chExt cx="7635986" cy="646331"/>
          </a:xfrm>
        </p:grpSpPr>
        <p:sp>
          <p:nvSpPr>
            <p:cNvPr id="13" name="Text Box 42"/>
            <p:cNvSpPr txBox="1">
              <a:spLocks noChangeArrowheads="1"/>
            </p:cNvSpPr>
            <p:nvPr/>
          </p:nvSpPr>
          <p:spPr bwMode="auto">
            <a:xfrm>
              <a:off x="152400" y="3471863"/>
              <a:ext cx="45720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      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Fe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>
                  <a:latin typeface="Arial" pitchFamily="34" charset="0"/>
                  <a:cs typeface="Arial" pitchFamily="34" charset="0"/>
                </a:rPr>
                <a:t>+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err="1" smtClean="0">
                  <a:latin typeface="Arial" pitchFamily="34" charset="0"/>
                  <a:cs typeface="Arial" pitchFamily="34" charset="0"/>
                </a:rPr>
                <a:t>CuS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O</a:t>
              </a:r>
              <a:r>
                <a:rPr lang="pt-BR" sz="3600" baseline="-25000" dirty="0">
                  <a:latin typeface="Arial" pitchFamily="34" charset="0"/>
                  <a:cs typeface="Arial" pitchFamily="34" charset="0"/>
                </a:rPr>
                <a:t>4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</a:t>
              </a:r>
              <a:endParaRPr lang="en-US" sz="3600" dirty="0">
                <a:latin typeface="Arial" pitchFamily="34" charset="0"/>
                <a:cs typeface="Arial" pitchFamily="34" charset="0"/>
                <a:sym typeface="Wingdings" pitchFamily="2" charset="2"/>
              </a:endParaRPr>
            </a:p>
          </p:txBody>
        </p:sp>
        <p:sp>
          <p:nvSpPr>
            <p:cNvPr id="14" name="Text Box 54"/>
            <p:cNvSpPr txBox="1">
              <a:spLocks noChangeArrowheads="1"/>
            </p:cNvSpPr>
            <p:nvPr/>
          </p:nvSpPr>
          <p:spPr bwMode="auto">
            <a:xfrm>
              <a:off x="4476599" y="3471863"/>
              <a:ext cx="331178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FeSO</a:t>
              </a:r>
              <a:r>
                <a:rPr lang="pt-BR" sz="3600" baseline="-25000" dirty="0" smtClean="0">
                  <a:latin typeface="Arial" pitchFamily="34" charset="0"/>
                  <a:cs typeface="Arial" pitchFamily="34" charset="0"/>
                </a:rPr>
                <a:t>4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 </a:t>
              </a:r>
              <a:r>
                <a:rPr lang="en-US" sz="3600" dirty="0">
                  <a:latin typeface="Arial" pitchFamily="34" charset="0"/>
                  <a:cs typeface="Arial" pitchFamily="34" charset="0"/>
                  <a:sym typeface="Wingdings" pitchFamily="2" charset="2"/>
                </a:rPr>
                <a:t>+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  Cu</a:t>
              </a:r>
              <a:endParaRPr lang="en-US" sz="3600" dirty="0">
                <a:latin typeface="Arial" pitchFamily="34" charset="0"/>
                <a:cs typeface="Arial" pitchFamily="34" charset="0"/>
                <a:sym typeface="Wingdings" pitchFamily="2" charset="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569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3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48129" y="2063750"/>
            <a:ext cx="8305800" cy="4267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 dirty="0" err="1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Câu</a:t>
            </a:r>
            <a:r>
              <a:rPr lang="en-US" b="1" dirty="0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nl-NL" sz="3200" b="1" dirty="0" smtClean="0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nl-NL" sz="3200" dirty="0" smtClean="0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Để tách mẫu Hg có lẫn tạp chất là Zn, Sn, Pb, người ta khuấy mẫu Hg này trong dung dịch (dư) của :</a:t>
            </a:r>
          </a:p>
          <a:p>
            <a:pPr>
              <a:buFont typeface="Wingdings" pitchFamily="2" charset="2"/>
              <a:buNone/>
            </a:pPr>
            <a:r>
              <a:rPr lang="nl-NL" sz="3200" dirty="0" smtClean="0">
                <a:latin typeface="Arial" pitchFamily="34" charset="0"/>
                <a:cs typeface="Arial" pitchFamily="34" charset="0"/>
              </a:rPr>
              <a:t>	A. Hg(NO</a:t>
            </a:r>
            <a:r>
              <a:rPr lang="nl-NL" sz="32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nl-NL" sz="3200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nl-NL" sz="32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nl-NL" sz="3200" dirty="0" smtClean="0">
                <a:latin typeface="Arial" pitchFamily="34" charset="0"/>
                <a:cs typeface="Arial" pitchFamily="34" charset="0"/>
              </a:rPr>
              <a:t>.              </a:t>
            </a:r>
          </a:p>
          <a:p>
            <a:pPr>
              <a:buFont typeface="Wingdings" pitchFamily="2" charset="2"/>
              <a:buNone/>
            </a:pPr>
            <a:r>
              <a:rPr lang="nl-NL" sz="3200" dirty="0" smtClean="0">
                <a:latin typeface="Arial" pitchFamily="34" charset="0"/>
                <a:cs typeface="Arial" pitchFamily="34" charset="0"/>
              </a:rPr>
              <a:t>	B. Zn(NO</a:t>
            </a:r>
            <a:r>
              <a:rPr lang="nl-NL" sz="32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nl-NL" sz="3200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nl-NL" sz="32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nl-NL" sz="3200" dirty="0" smtClean="0">
                <a:latin typeface="Arial" pitchFamily="34" charset="0"/>
                <a:cs typeface="Arial" pitchFamily="34" charset="0"/>
              </a:rPr>
              <a:t>.             </a:t>
            </a:r>
          </a:p>
          <a:p>
            <a:pPr>
              <a:buFont typeface="Wingdings" pitchFamily="2" charset="2"/>
              <a:buNone/>
            </a:pPr>
            <a:r>
              <a:rPr lang="nl-NL" sz="3200" dirty="0" smtClean="0">
                <a:latin typeface="Arial" pitchFamily="34" charset="0"/>
                <a:cs typeface="Arial" pitchFamily="34" charset="0"/>
              </a:rPr>
              <a:t>	C. Sn(NO</a:t>
            </a:r>
            <a:r>
              <a:rPr lang="nl-NL" sz="32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nl-NL" sz="3200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nl-NL" sz="32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nl-NL" sz="3200" dirty="0" smtClean="0">
                <a:latin typeface="Arial" pitchFamily="34" charset="0"/>
                <a:cs typeface="Arial" pitchFamily="34" charset="0"/>
              </a:rPr>
              <a:t>.          </a:t>
            </a:r>
          </a:p>
          <a:p>
            <a:pPr>
              <a:buFont typeface="Wingdings" pitchFamily="2" charset="2"/>
              <a:buNone/>
            </a:pPr>
            <a:r>
              <a:rPr lang="nl-NL" sz="3200" dirty="0" smtClean="0">
                <a:latin typeface="Arial" pitchFamily="34" charset="0"/>
                <a:cs typeface="Arial" pitchFamily="34" charset="0"/>
              </a:rPr>
              <a:t>	D. Pb(NO</a:t>
            </a:r>
            <a:r>
              <a:rPr lang="nl-NL" sz="32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nl-NL" sz="3200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nl-NL" sz="32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nl-NL" sz="32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3200" baseline="-25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Oval 9"/>
          <p:cNvSpPr>
            <a:spLocks noChangeArrowheads="1"/>
          </p:cNvSpPr>
          <p:nvPr/>
        </p:nvSpPr>
        <p:spPr bwMode="auto">
          <a:xfrm>
            <a:off x="750093" y="3575050"/>
            <a:ext cx="658813" cy="622300"/>
          </a:xfrm>
          <a:prstGeom prst="ellipse">
            <a:avLst/>
          </a:prstGeom>
          <a:solidFill>
            <a:srgbClr val="FF99FF">
              <a:alpha val="52940"/>
            </a:srgbClr>
          </a:solidFill>
          <a:ln w="34925" algn="ctr">
            <a:solidFill>
              <a:srgbClr val="EE0000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US">
              <a:latin typeface="Calibri" pitchFamily="34" charset="0"/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29029" y="36286"/>
            <a:ext cx="9144000" cy="609600"/>
            <a:chOff x="0" y="0"/>
            <a:chExt cx="5760" cy="384"/>
          </a:xfrm>
        </p:grpSpPr>
        <p:sp>
          <p:nvSpPr>
            <p:cNvPr id="8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38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Li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K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Ba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Ca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Na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Mg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Al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Mn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Zn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Cr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Ni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Sn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Pb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30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Hg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Pt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latin typeface="Arial" pitchFamily="34" charset="0"/>
                  <a:cs typeface="Arial" pitchFamily="34" charset="0"/>
                </a:rPr>
                <a:t>Li   K    Ba     Ca   Na    Mg    Al   Mn    Zn    Cr  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Ni     Sn     Pb  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-25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Cu   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Ag     Hg     Pt     Au</a:t>
              </a:r>
            </a:p>
          </p:txBody>
        </p:sp>
        <p:sp>
          <p:nvSpPr>
            <p:cNvPr id="9" name="Line 5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54150" y="990600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</p:spTree>
    <p:extLst>
      <p:ext uri="{BB962C8B-B14F-4D97-AF65-F5344CB8AC3E}">
        <p14:creationId xmlns:p14="http://schemas.microsoft.com/office/powerpoint/2010/main" val="2414549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48129" y="1690915"/>
            <a:ext cx="8305800" cy="1981200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None/>
            </a:pPr>
            <a:r>
              <a:rPr lang="en-US" sz="2800" b="1" dirty="0" err="1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Câu</a:t>
            </a:r>
            <a:r>
              <a:rPr lang="en-US" sz="2800" b="1" dirty="0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nl-NL" sz="2800" b="1" dirty="0" smtClean="0">
                <a:solidFill>
                  <a:srgbClr val="090B05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nl-NL" sz="2800" b="1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Ngâm </a:t>
            </a:r>
            <a:r>
              <a:rPr lang="vi-VN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lá Ni lần lượt vào trong những dung dịch muối sau: MgSO4, NaCl,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CuSO</a:t>
            </a:r>
            <a:r>
              <a:rPr lang="pt-BR" sz="2800" baseline="-250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vi-VN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AlCl</a:t>
            </a:r>
            <a:r>
              <a:rPr lang="pt-BR" sz="28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vi-VN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pt-BR" sz="2800" dirty="0">
                <a:latin typeface="Arial" pitchFamily="34" charset="0"/>
                <a:cs typeface="Arial" pitchFamily="34" charset="0"/>
              </a:rPr>
              <a:t>ZnCl</a:t>
            </a:r>
            <a:r>
              <a:rPr lang="pt-BR" sz="28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pt-BR" sz="2800" dirty="0">
                <a:latin typeface="Arial" pitchFamily="34" charset="0"/>
                <a:cs typeface="Arial" pitchFamily="34" charset="0"/>
              </a:rPr>
              <a:t>, Pb(NO</a:t>
            </a:r>
            <a:r>
              <a:rPr lang="pt-BR" sz="2800" baseline="-25000" dirty="0">
                <a:latin typeface="Arial" pitchFamily="34" charset="0"/>
                <a:cs typeface="Arial" pitchFamily="34" charset="0"/>
              </a:rPr>
              <a:t>3</a:t>
            </a:r>
            <a:r>
              <a:rPr lang="pt-BR" sz="2800" dirty="0">
                <a:latin typeface="Arial" pitchFamily="34" charset="0"/>
                <a:cs typeface="Arial" pitchFamily="34" charset="0"/>
              </a:rPr>
              <a:t>)</a:t>
            </a:r>
            <a:r>
              <a:rPr lang="pt-BR" sz="28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pt-BR" sz="2800" dirty="0">
                <a:latin typeface="Arial" pitchFamily="34" charset="0"/>
                <a:cs typeface="Arial" pitchFamily="34" charset="0"/>
              </a:rPr>
              <a:t>,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AgNO</a:t>
            </a:r>
            <a:r>
              <a:rPr lang="pt-BR" sz="28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vi-VN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dirty="0" err="1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phản ứng hóa học </a:t>
            </a:r>
            <a:r>
              <a:rPr lang="en-US" sz="2800" dirty="0" err="1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xảy</a:t>
            </a:r>
            <a:r>
              <a:rPr lang="en-US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:    </a:t>
            </a:r>
            <a:r>
              <a:rPr lang="en-US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  </a:t>
            </a:r>
            <a:endParaRPr lang="en-US" sz="4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29029" y="36286"/>
            <a:ext cx="9144000" cy="609600"/>
            <a:chOff x="0" y="0"/>
            <a:chExt cx="5760" cy="384"/>
          </a:xfrm>
        </p:grpSpPr>
        <p:sp>
          <p:nvSpPr>
            <p:cNvPr id="8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38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Li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K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Ba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Ca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Na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Mg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Al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Mn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Zn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Cr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Ni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Sn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Pb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30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Hg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Pt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latin typeface="Arial" pitchFamily="34" charset="0"/>
                  <a:cs typeface="Arial" pitchFamily="34" charset="0"/>
                </a:rPr>
                <a:t>Li   K    Ba     Ca   Na    Mg    Al   Mn    Zn    Cr  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Ni     Sn     Pb  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-25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Cu   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Ag     Hg     Pt     Au</a:t>
              </a:r>
            </a:p>
          </p:txBody>
        </p:sp>
        <p:sp>
          <p:nvSpPr>
            <p:cNvPr id="9" name="Line 5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8664" y="838200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478064" y="3650343"/>
            <a:ext cx="7675336" cy="646331"/>
            <a:chOff x="152400" y="3471863"/>
            <a:chExt cx="7239000" cy="646331"/>
          </a:xfrm>
        </p:grpSpPr>
        <p:sp>
          <p:nvSpPr>
            <p:cNvPr id="12" name="Text Box 42"/>
            <p:cNvSpPr txBox="1">
              <a:spLocks noChangeArrowheads="1"/>
            </p:cNvSpPr>
            <p:nvPr/>
          </p:nvSpPr>
          <p:spPr bwMode="auto">
            <a:xfrm>
              <a:off x="152400" y="3471863"/>
              <a:ext cx="474159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>
                  <a:latin typeface="Arial" pitchFamily="34" charset="0"/>
                  <a:cs typeface="Arial" pitchFamily="34" charset="0"/>
                </a:rPr>
                <a:t>PTPƯ: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Ni </a:t>
              </a:r>
              <a:r>
                <a:rPr lang="en-US" sz="3600" dirty="0">
                  <a:latin typeface="Arial" pitchFamily="34" charset="0"/>
                  <a:cs typeface="Arial" pitchFamily="34" charset="0"/>
                </a:rPr>
                <a:t>+ CuSO</a:t>
              </a:r>
              <a:r>
                <a:rPr lang="en-US" sz="3600" baseline="-25000" dirty="0">
                  <a:latin typeface="Arial" pitchFamily="34" charset="0"/>
                  <a:cs typeface="Arial" pitchFamily="34" charset="0"/>
                </a:rPr>
                <a:t>4</a:t>
              </a:r>
              <a:r>
                <a:rPr lang="en-US" sz="36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</a:t>
              </a:r>
              <a:endParaRPr lang="en-US" sz="3600" dirty="0">
                <a:latin typeface="Arial" pitchFamily="34" charset="0"/>
                <a:cs typeface="Arial" pitchFamily="34" charset="0"/>
                <a:sym typeface="Wingdings" pitchFamily="2" charset="2"/>
              </a:endParaRPr>
            </a:p>
          </p:txBody>
        </p:sp>
        <p:sp>
          <p:nvSpPr>
            <p:cNvPr id="13" name="Text Box 54"/>
            <p:cNvSpPr txBox="1">
              <a:spLocks noChangeArrowheads="1"/>
            </p:cNvSpPr>
            <p:nvPr/>
          </p:nvSpPr>
          <p:spPr bwMode="auto">
            <a:xfrm>
              <a:off x="4648200" y="3471863"/>
              <a:ext cx="27432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  NiSO</a:t>
              </a:r>
              <a:r>
                <a:rPr lang="en-US" sz="3600" baseline="-250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4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 </a:t>
              </a:r>
              <a:r>
                <a:rPr lang="en-US" sz="3600" dirty="0">
                  <a:latin typeface="Arial" pitchFamily="34" charset="0"/>
                  <a:cs typeface="Arial" pitchFamily="34" charset="0"/>
                  <a:sym typeface="Wingdings" pitchFamily="2" charset="2"/>
                </a:rPr>
                <a:t>+ Cu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14350" y="4515279"/>
            <a:ext cx="8477250" cy="646331"/>
            <a:chOff x="152400" y="3471863"/>
            <a:chExt cx="7635985" cy="646331"/>
          </a:xfrm>
        </p:grpSpPr>
        <p:sp>
          <p:nvSpPr>
            <p:cNvPr id="15" name="Text Box 42"/>
            <p:cNvSpPr txBox="1">
              <a:spLocks noChangeArrowheads="1"/>
            </p:cNvSpPr>
            <p:nvPr/>
          </p:nvSpPr>
          <p:spPr bwMode="auto">
            <a:xfrm>
              <a:off x="152400" y="3471863"/>
              <a:ext cx="45720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       Ni </a:t>
              </a:r>
              <a:r>
                <a:rPr lang="en-US" sz="3600" dirty="0"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Pb(NO</a:t>
              </a:r>
              <a:r>
                <a:rPr lang="pt-BR" sz="3600" baseline="-25000" dirty="0" smtClean="0">
                  <a:latin typeface="Arial" pitchFamily="34" charset="0"/>
                  <a:cs typeface="Arial" pitchFamily="34" charset="0"/>
                </a:rPr>
                <a:t>3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)</a:t>
              </a:r>
              <a:r>
                <a:rPr lang="pt-BR" sz="3600" baseline="-25000" dirty="0" smtClean="0">
                  <a:latin typeface="Arial" pitchFamily="34" charset="0"/>
                  <a:cs typeface="Arial" pitchFamily="34" charset="0"/>
                </a:rPr>
                <a:t>2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</a:t>
              </a:r>
              <a:endParaRPr lang="en-US" sz="3600" dirty="0">
                <a:latin typeface="Arial" pitchFamily="34" charset="0"/>
                <a:cs typeface="Arial" pitchFamily="34" charset="0"/>
                <a:sym typeface="Wingdings" pitchFamily="2" charset="2"/>
              </a:endParaRPr>
            </a:p>
          </p:txBody>
        </p:sp>
        <p:sp>
          <p:nvSpPr>
            <p:cNvPr id="16" name="Text Box 54"/>
            <p:cNvSpPr txBox="1">
              <a:spLocks noChangeArrowheads="1"/>
            </p:cNvSpPr>
            <p:nvPr/>
          </p:nvSpPr>
          <p:spPr bwMode="auto">
            <a:xfrm>
              <a:off x="4648200" y="3471863"/>
              <a:ext cx="314018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Ni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(NO</a:t>
              </a:r>
              <a:r>
                <a:rPr lang="pt-BR" sz="3600" baseline="-25000" dirty="0" smtClean="0">
                  <a:latin typeface="Arial" pitchFamily="34" charset="0"/>
                  <a:cs typeface="Arial" pitchFamily="34" charset="0"/>
                </a:rPr>
                <a:t>3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)</a:t>
              </a:r>
              <a:r>
                <a:rPr lang="pt-BR" sz="3600" baseline="-25000" dirty="0" smtClean="0"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 </a:t>
              </a:r>
              <a:r>
                <a:rPr lang="en-US" sz="3600" dirty="0">
                  <a:latin typeface="Arial" pitchFamily="34" charset="0"/>
                  <a:cs typeface="Arial" pitchFamily="34" charset="0"/>
                  <a:sym typeface="Wingdings" pitchFamily="2" charset="2"/>
                </a:rPr>
                <a:t>+ </a:t>
              </a:r>
              <a:r>
                <a:rPr lang="en-US" sz="3600" dirty="0" err="1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Pb</a:t>
              </a:r>
              <a:endParaRPr lang="en-US" sz="3600" dirty="0">
                <a:latin typeface="Arial" pitchFamily="34" charset="0"/>
                <a:cs typeface="Arial" pitchFamily="34" charset="0"/>
                <a:sym typeface="Wingdings" pitchFamily="2" charset="2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478064" y="5247805"/>
            <a:ext cx="8477250" cy="646331"/>
            <a:chOff x="152400" y="3471863"/>
            <a:chExt cx="7635985" cy="646331"/>
          </a:xfrm>
        </p:grpSpPr>
        <p:sp>
          <p:nvSpPr>
            <p:cNvPr id="18" name="Text Box 42"/>
            <p:cNvSpPr txBox="1">
              <a:spLocks noChangeArrowheads="1"/>
            </p:cNvSpPr>
            <p:nvPr/>
          </p:nvSpPr>
          <p:spPr bwMode="auto">
            <a:xfrm>
              <a:off x="152400" y="3471863"/>
              <a:ext cx="45720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       Ni </a:t>
              </a:r>
              <a:r>
                <a:rPr lang="en-US" sz="3600" dirty="0">
                  <a:latin typeface="Arial" pitchFamily="34" charset="0"/>
                  <a:cs typeface="Arial" pitchFamily="34" charset="0"/>
                </a:rPr>
                <a:t>+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2Ag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NO</a:t>
              </a:r>
              <a:r>
                <a:rPr lang="pt-BR" sz="3600" baseline="-25000" dirty="0" smtClean="0">
                  <a:latin typeface="Arial" pitchFamily="34" charset="0"/>
                  <a:cs typeface="Arial" pitchFamily="34" charset="0"/>
                </a:rPr>
                <a:t>3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</a:t>
              </a:r>
              <a:endParaRPr lang="en-US" sz="3600" dirty="0">
                <a:latin typeface="Arial" pitchFamily="34" charset="0"/>
                <a:cs typeface="Arial" pitchFamily="34" charset="0"/>
                <a:sym typeface="Wingdings" pitchFamily="2" charset="2"/>
              </a:endParaRPr>
            </a:p>
          </p:txBody>
        </p:sp>
        <p:sp>
          <p:nvSpPr>
            <p:cNvPr id="19" name="Text Box 54"/>
            <p:cNvSpPr txBox="1">
              <a:spLocks noChangeArrowheads="1"/>
            </p:cNvSpPr>
            <p:nvPr/>
          </p:nvSpPr>
          <p:spPr bwMode="auto">
            <a:xfrm>
              <a:off x="4648200" y="3471863"/>
              <a:ext cx="314018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Ni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(NO</a:t>
              </a:r>
              <a:r>
                <a:rPr lang="pt-BR" sz="3600" baseline="-25000" dirty="0" smtClean="0">
                  <a:latin typeface="Arial" pitchFamily="34" charset="0"/>
                  <a:cs typeface="Arial" pitchFamily="34" charset="0"/>
                </a:rPr>
                <a:t>3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)</a:t>
              </a:r>
              <a:r>
                <a:rPr lang="pt-BR" sz="3600" baseline="-25000" dirty="0" smtClean="0"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 </a:t>
              </a:r>
              <a:r>
                <a:rPr lang="en-US" sz="3600" dirty="0">
                  <a:latin typeface="Arial" pitchFamily="34" charset="0"/>
                  <a:cs typeface="Arial" pitchFamily="34" charset="0"/>
                  <a:sym typeface="Wingdings" pitchFamily="2" charset="2"/>
                </a:rPr>
                <a:t>+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2Ag</a:t>
              </a:r>
              <a:endParaRPr lang="en-US" sz="3600" dirty="0">
                <a:latin typeface="Arial" pitchFamily="34" charset="0"/>
                <a:cs typeface="Arial" pitchFamily="34" charset="0"/>
                <a:sym typeface="Wingdings" pitchFamily="2" charset="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9895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48129" y="1676400"/>
            <a:ext cx="8305800" cy="1981200"/>
          </a:xfrm>
        </p:spPr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None/>
            </a:pPr>
            <a:r>
              <a:rPr lang="nl-NL" sz="2800" b="1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Câu </a:t>
            </a:r>
            <a:r>
              <a:rPr lang="nl-NL" sz="2800" b="1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10.</a:t>
            </a:r>
            <a:r>
              <a:rPr lang="vi-VN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Ngâm lá </a:t>
            </a:r>
            <a:r>
              <a:rPr lang="en-US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Fe</a:t>
            </a:r>
            <a:r>
              <a:rPr lang="vi-VN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lần lượt vào trong những dung dịch muối sau: </a:t>
            </a:r>
            <a:r>
              <a:rPr lang="en-US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Ni</a:t>
            </a:r>
            <a:r>
              <a:rPr lang="vi-VN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SO4,</a:t>
            </a:r>
            <a:r>
              <a:rPr lang="en-US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CuSO</a:t>
            </a:r>
            <a:r>
              <a:rPr lang="pt-BR" sz="2800" baseline="-250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vi-VN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Sn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Cl</a:t>
            </a:r>
            <a:r>
              <a:rPr lang="pt-BR" sz="2800" baseline="-250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, Zn(NO</a:t>
            </a:r>
            <a:r>
              <a:rPr lang="pt-BR" sz="2800" baseline="-250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pt-BR" sz="2800" baseline="-250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, AgNO</a:t>
            </a:r>
            <a:r>
              <a:rPr lang="pt-BR" sz="2800" baseline="-250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vi-VN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dirty="0" err="1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phản ứng hóa học </a:t>
            </a:r>
            <a:r>
              <a:rPr lang="en-US" sz="2800" dirty="0" err="1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xảy</a:t>
            </a:r>
            <a:r>
              <a:rPr lang="en-US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:  </a:t>
            </a:r>
          </a:p>
          <a:p>
            <a:pPr algn="ctr">
              <a:buFont typeface="Wingdings" pitchFamily="2" charset="2"/>
              <a:buNone/>
            </a:pPr>
            <a:r>
              <a:rPr lang="en-US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en-US" sz="4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29029" y="36286"/>
            <a:ext cx="9144000" cy="609600"/>
            <a:chOff x="0" y="0"/>
            <a:chExt cx="5760" cy="384"/>
          </a:xfrm>
        </p:grpSpPr>
        <p:sp>
          <p:nvSpPr>
            <p:cNvPr id="8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38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Li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K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Ba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Ca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Na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Mg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Al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Mn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Zn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Cr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Ni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Sn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Pb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30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Hg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Pt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latin typeface="Arial" pitchFamily="34" charset="0"/>
                  <a:cs typeface="Arial" pitchFamily="34" charset="0"/>
                </a:rPr>
                <a:t>Li   K    Ba     Ca   Na    Mg    Al   Mn    Zn    Cr  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Ni     Sn     Pb  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-25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Cu   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Ag     Hg     Pt     Au</a:t>
              </a:r>
            </a:p>
          </p:txBody>
        </p:sp>
        <p:sp>
          <p:nvSpPr>
            <p:cNvPr id="9" name="Line 5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8664" y="838200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228600" y="3505200"/>
            <a:ext cx="8153400" cy="646331"/>
            <a:chOff x="-82882" y="3471863"/>
            <a:chExt cx="7474282" cy="971303"/>
          </a:xfrm>
        </p:grpSpPr>
        <p:sp>
          <p:nvSpPr>
            <p:cNvPr id="12" name="Text Box 42"/>
            <p:cNvSpPr txBox="1">
              <a:spLocks noChangeArrowheads="1"/>
            </p:cNvSpPr>
            <p:nvPr/>
          </p:nvSpPr>
          <p:spPr bwMode="auto">
            <a:xfrm>
              <a:off x="-82882" y="3471863"/>
              <a:ext cx="4976872" cy="971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>
                  <a:latin typeface="Arial" pitchFamily="34" charset="0"/>
                  <a:cs typeface="Arial" pitchFamily="34" charset="0"/>
                </a:rPr>
                <a:t>PTPƯ: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Fe </a:t>
              </a:r>
              <a:r>
                <a:rPr lang="en-US" sz="3600" dirty="0">
                  <a:latin typeface="Arial" pitchFamily="34" charset="0"/>
                  <a:cs typeface="Arial" pitchFamily="34" charset="0"/>
                </a:rPr>
                <a:t>+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Ni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SO</a:t>
              </a:r>
              <a:r>
                <a:rPr lang="en-US" sz="3600" baseline="-25000" dirty="0" smtClean="0">
                  <a:latin typeface="Arial" pitchFamily="34" charset="0"/>
                  <a:cs typeface="Arial" pitchFamily="34" charset="0"/>
                </a:rPr>
                <a:t>4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</a:t>
              </a:r>
              <a:endParaRPr lang="en-US" sz="3600" dirty="0">
                <a:latin typeface="Arial" pitchFamily="34" charset="0"/>
                <a:cs typeface="Arial" pitchFamily="34" charset="0"/>
                <a:sym typeface="Wingdings" pitchFamily="2" charset="2"/>
              </a:endParaRPr>
            </a:p>
          </p:txBody>
        </p:sp>
        <p:sp>
          <p:nvSpPr>
            <p:cNvPr id="13" name="Text Box 54"/>
            <p:cNvSpPr txBox="1">
              <a:spLocks noChangeArrowheads="1"/>
            </p:cNvSpPr>
            <p:nvPr/>
          </p:nvSpPr>
          <p:spPr bwMode="auto">
            <a:xfrm>
              <a:off x="4648200" y="3471863"/>
              <a:ext cx="2743200" cy="971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 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FeSO</a:t>
              </a:r>
              <a:r>
                <a:rPr lang="en-US" sz="3600" baseline="-250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4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 </a:t>
              </a:r>
              <a:r>
                <a:rPr lang="en-US" sz="3600" dirty="0">
                  <a:latin typeface="Arial" pitchFamily="34" charset="0"/>
                  <a:cs typeface="Arial" pitchFamily="34" charset="0"/>
                  <a:sym typeface="Wingdings" pitchFamily="2" charset="2"/>
                </a:rPr>
                <a:t>+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Ni</a:t>
              </a:r>
              <a:endParaRPr lang="en-US" sz="3600" dirty="0">
                <a:latin typeface="Arial" pitchFamily="34" charset="0"/>
                <a:cs typeface="Arial" pitchFamily="34" charset="0"/>
                <a:sym typeface="Wingdings" pitchFamily="2" charset="2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58924" y="4826893"/>
            <a:ext cx="8010611" cy="732084"/>
            <a:chOff x="346793" y="3386113"/>
            <a:chExt cx="7215654" cy="732084"/>
          </a:xfrm>
        </p:grpSpPr>
        <p:sp>
          <p:nvSpPr>
            <p:cNvPr id="15" name="Text Box 42"/>
            <p:cNvSpPr txBox="1">
              <a:spLocks noChangeArrowheads="1"/>
            </p:cNvSpPr>
            <p:nvPr/>
          </p:nvSpPr>
          <p:spPr bwMode="auto">
            <a:xfrm>
              <a:off x="346793" y="3471866"/>
              <a:ext cx="424248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      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Fe </a:t>
              </a:r>
              <a:r>
                <a:rPr lang="en-US" sz="3600" dirty="0">
                  <a:latin typeface="Arial" pitchFamily="34" charset="0"/>
                  <a:cs typeface="Arial" pitchFamily="34" charset="0"/>
                </a:rPr>
                <a:t>+ </a:t>
              </a:r>
              <a:r>
                <a:rPr lang="en-US" sz="3600" dirty="0" err="1" smtClean="0">
                  <a:latin typeface="Arial" pitchFamily="34" charset="0"/>
                  <a:cs typeface="Arial" pitchFamily="34" charset="0"/>
                </a:rPr>
                <a:t>SnCl</a:t>
              </a:r>
              <a:r>
                <a:rPr lang="pt-BR" sz="3600" baseline="-25000" dirty="0" smtClean="0">
                  <a:latin typeface="Arial" pitchFamily="34" charset="0"/>
                  <a:cs typeface="Arial" pitchFamily="34" charset="0"/>
                </a:rPr>
                <a:t>2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</a:t>
              </a:r>
              <a:endParaRPr lang="en-US" sz="3600" dirty="0">
                <a:latin typeface="Arial" pitchFamily="34" charset="0"/>
                <a:cs typeface="Arial" pitchFamily="34" charset="0"/>
                <a:sym typeface="Wingdings" pitchFamily="2" charset="2"/>
              </a:endParaRPr>
            </a:p>
          </p:txBody>
        </p:sp>
        <p:sp>
          <p:nvSpPr>
            <p:cNvPr id="16" name="Text Box 54"/>
            <p:cNvSpPr txBox="1">
              <a:spLocks noChangeArrowheads="1"/>
            </p:cNvSpPr>
            <p:nvPr/>
          </p:nvSpPr>
          <p:spPr bwMode="auto">
            <a:xfrm>
              <a:off x="4422262" y="3386113"/>
              <a:ext cx="314018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FeCl</a:t>
              </a:r>
              <a:r>
                <a:rPr lang="pt-BR" sz="3600" baseline="-25000" dirty="0" smtClean="0"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 </a:t>
              </a:r>
              <a:r>
                <a:rPr lang="en-US" sz="3600" dirty="0">
                  <a:latin typeface="Arial" pitchFamily="34" charset="0"/>
                  <a:cs typeface="Arial" pitchFamily="34" charset="0"/>
                  <a:sym typeface="Wingdings" pitchFamily="2" charset="2"/>
                </a:rPr>
                <a:t>+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 </a:t>
              </a:r>
              <a:r>
                <a:rPr lang="en-US" sz="3600" dirty="0" err="1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Sn</a:t>
              </a:r>
              <a:endParaRPr lang="en-US" sz="3600" dirty="0">
                <a:latin typeface="Arial" pitchFamily="34" charset="0"/>
                <a:cs typeface="Arial" pitchFamily="34" charset="0"/>
                <a:sym typeface="Wingdings" pitchFamily="2" charset="2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219529" y="5715000"/>
            <a:ext cx="8763000" cy="646332"/>
            <a:chOff x="-67415" y="3471861"/>
            <a:chExt cx="7721513" cy="646332"/>
          </a:xfrm>
        </p:grpSpPr>
        <p:sp>
          <p:nvSpPr>
            <p:cNvPr id="18" name="Text Box 42"/>
            <p:cNvSpPr txBox="1">
              <a:spLocks noChangeArrowheads="1"/>
            </p:cNvSpPr>
            <p:nvPr/>
          </p:nvSpPr>
          <p:spPr bwMode="auto">
            <a:xfrm>
              <a:off x="-67415" y="3471862"/>
              <a:ext cx="45720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      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Fe </a:t>
              </a:r>
              <a:r>
                <a:rPr lang="en-US" sz="3600" dirty="0">
                  <a:latin typeface="Arial" pitchFamily="34" charset="0"/>
                  <a:cs typeface="Arial" pitchFamily="34" charset="0"/>
                </a:rPr>
                <a:t>+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2Ag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NO</a:t>
              </a:r>
              <a:r>
                <a:rPr lang="pt-BR" sz="3600" baseline="-25000" dirty="0" smtClean="0">
                  <a:latin typeface="Arial" pitchFamily="34" charset="0"/>
                  <a:cs typeface="Arial" pitchFamily="34" charset="0"/>
                </a:rPr>
                <a:t>3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</a:t>
              </a:r>
              <a:endParaRPr lang="en-US" sz="3600" dirty="0">
                <a:latin typeface="Arial" pitchFamily="34" charset="0"/>
                <a:cs typeface="Arial" pitchFamily="34" charset="0"/>
                <a:sym typeface="Wingdings" pitchFamily="2" charset="2"/>
              </a:endParaRPr>
            </a:p>
          </p:txBody>
        </p:sp>
        <p:sp>
          <p:nvSpPr>
            <p:cNvPr id="19" name="Text Box 54"/>
            <p:cNvSpPr txBox="1">
              <a:spLocks noChangeArrowheads="1"/>
            </p:cNvSpPr>
            <p:nvPr/>
          </p:nvSpPr>
          <p:spPr bwMode="auto">
            <a:xfrm>
              <a:off x="4447998" y="3471861"/>
              <a:ext cx="3206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Fe(NO</a:t>
              </a:r>
              <a:r>
                <a:rPr lang="pt-BR" sz="3600" baseline="-25000" dirty="0" smtClean="0">
                  <a:latin typeface="Arial" pitchFamily="34" charset="0"/>
                  <a:cs typeface="Arial" pitchFamily="34" charset="0"/>
                </a:rPr>
                <a:t>3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)</a:t>
              </a:r>
              <a:r>
                <a:rPr lang="pt-BR" sz="3600" baseline="-25000" dirty="0" smtClean="0"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36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 </a:t>
              </a:r>
              <a:r>
                <a:rPr lang="en-US" sz="3600" dirty="0">
                  <a:latin typeface="Arial" pitchFamily="34" charset="0"/>
                  <a:cs typeface="Arial" pitchFamily="34" charset="0"/>
                  <a:sym typeface="Wingdings" pitchFamily="2" charset="2"/>
                </a:rPr>
                <a:t>+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2Ag</a:t>
              </a:r>
              <a:endParaRPr lang="en-US" sz="3600" dirty="0">
                <a:latin typeface="Arial" pitchFamily="34" charset="0"/>
                <a:cs typeface="Arial" pitchFamily="34" charset="0"/>
                <a:sym typeface="Wingdings" pitchFamily="2" charset="2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396335" y="4151528"/>
            <a:ext cx="7940217" cy="646332"/>
            <a:chOff x="112544" y="3471861"/>
            <a:chExt cx="7278856" cy="971305"/>
          </a:xfrm>
        </p:grpSpPr>
        <p:sp>
          <p:nvSpPr>
            <p:cNvPr id="21" name="Text Box 42"/>
            <p:cNvSpPr txBox="1">
              <a:spLocks noChangeArrowheads="1"/>
            </p:cNvSpPr>
            <p:nvPr/>
          </p:nvSpPr>
          <p:spPr bwMode="auto">
            <a:xfrm>
              <a:off x="112544" y="3471861"/>
              <a:ext cx="4789846" cy="971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      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 Fe </a:t>
              </a:r>
              <a:r>
                <a:rPr lang="en-US" sz="3600" dirty="0">
                  <a:latin typeface="Arial" pitchFamily="34" charset="0"/>
                  <a:cs typeface="Arial" pitchFamily="34" charset="0"/>
                </a:rPr>
                <a:t>+ CuSO</a:t>
              </a:r>
              <a:r>
                <a:rPr lang="en-US" sz="3600" baseline="-25000" dirty="0">
                  <a:latin typeface="Arial" pitchFamily="34" charset="0"/>
                  <a:cs typeface="Arial" pitchFamily="34" charset="0"/>
                </a:rPr>
                <a:t>4</a:t>
              </a:r>
              <a:r>
                <a:rPr lang="en-US" sz="36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</a:t>
              </a:r>
              <a:endParaRPr lang="en-US" sz="3600" dirty="0">
                <a:latin typeface="Arial" pitchFamily="34" charset="0"/>
                <a:cs typeface="Arial" pitchFamily="34" charset="0"/>
                <a:sym typeface="Wingdings" pitchFamily="2" charset="2"/>
              </a:endParaRPr>
            </a:p>
          </p:txBody>
        </p:sp>
        <p:sp>
          <p:nvSpPr>
            <p:cNvPr id="22" name="Text Box 54"/>
            <p:cNvSpPr txBox="1">
              <a:spLocks noChangeArrowheads="1"/>
            </p:cNvSpPr>
            <p:nvPr/>
          </p:nvSpPr>
          <p:spPr bwMode="auto">
            <a:xfrm>
              <a:off x="4648200" y="3471863"/>
              <a:ext cx="2743200" cy="971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  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FeSO</a:t>
              </a:r>
              <a:r>
                <a:rPr lang="en-US" sz="3600" baseline="-250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4</a:t>
              </a:r>
              <a:r>
                <a:rPr lang="en-US" sz="3600" dirty="0" smtClean="0">
                  <a:latin typeface="Arial" pitchFamily="34" charset="0"/>
                  <a:cs typeface="Arial" pitchFamily="34" charset="0"/>
                  <a:sym typeface="Wingdings" pitchFamily="2" charset="2"/>
                </a:rPr>
                <a:t> </a:t>
              </a:r>
              <a:r>
                <a:rPr lang="en-US" sz="3600" dirty="0">
                  <a:latin typeface="Arial" pitchFamily="34" charset="0"/>
                  <a:cs typeface="Arial" pitchFamily="34" charset="0"/>
                  <a:sym typeface="Wingdings" pitchFamily="2" charset="2"/>
                </a:rPr>
                <a:t>+ Cu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93464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8372929" cy="1447800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None/>
            </a:pPr>
            <a:r>
              <a:rPr lang="nl-NL" sz="2800" b="1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Câu </a:t>
            </a:r>
            <a:r>
              <a:rPr lang="nl-NL" sz="2800" b="1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11. 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Cho </a:t>
            </a:r>
            <a:r>
              <a:rPr lang="pt-BR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3,6 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gam </a:t>
            </a:r>
            <a:r>
              <a:rPr lang="pt-BR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magie 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tác dụng với dung dịch HNO</a:t>
            </a:r>
            <a:r>
              <a:rPr lang="pt-BR" sz="2800" baseline="-250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đặc, </a:t>
            </a:r>
            <a:r>
              <a:rPr lang="pt-BR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dư. Tính 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thể tích khí NO</a:t>
            </a:r>
            <a:r>
              <a:rPr lang="pt-BR" sz="2800" baseline="-250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(điều kiện tiêu chuẩn) thu được. </a:t>
            </a:r>
            <a:endParaRPr lang="en-US" sz="2800" dirty="0" smtClean="0">
              <a:solidFill>
                <a:srgbClr val="303C18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29029" y="36286"/>
            <a:ext cx="9144000" cy="609600"/>
            <a:chOff x="0" y="0"/>
            <a:chExt cx="5760" cy="384"/>
          </a:xfrm>
        </p:grpSpPr>
        <p:sp>
          <p:nvSpPr>
            <p:cNvPr id="8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38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Li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K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Ba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Ca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Na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Mg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Al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Mn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Zn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Cr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Ni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Sn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Pb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30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Hg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Pt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latin typeface="Arial" pitchFamily="34" charset="0"/>
                  <a:cs typeface="Arial" pitchFamily="34" charset="0"/>
                </a:rPr>
                <a:t>Li   K    Ba     Ca   Na    Mg    Al   Mn    Zn    Cr  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Ni     Sn     Pb  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-25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Cu   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Ag     Hg     Pt     Au</a:t>
              </a:r>
            </a:p>
          </p:txBody>
        </p:sp>
        <p:sp>
          <p:nvSpPr>
            <p:cNvPr id="9" name="Line 5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8664" y="838200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  <p:sp>
        <p:nvSpPr>
          <p:cNvPr id="26" name="Text Box 33"/>
          <p:cNvSpPr txBox="1">
            <a:spLocks noChangeArrowheads="1"/>
          </p:cNvSpPr>
          <p:nvPr/>
        </p:nvSpPr>
        <p:spPr bwMode="auto">
          <a:xfrm>
            <a:off x="61686" y="3276600"/>
            <a:ext cx="891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/>
              <a:t>  </a:t>
            </a:r>
            <a:r>
              <a:rPr lang="en-US" sz="3200" i="0" dirty="0" smtClean="0"/>
              <a:t> Mg </a:t>
            </a:r>
            <a:r>
              <a:rPr lang="en-US" sz="3200" i="0" dirty="0"/>
              <a:t>+ </a:t>
            </a:r>
            <a:r>
              <a:rPr lang="en-US" sz="3200" i="0" dirty="0" smtClean="0"/>
              <a:t> 4HNO</a:t>
            </a:r>
            <a:r>
              <a:rPr lang="en-US" sz="3200" i="0" baseline="-25000" dirty="0" smtClean="0"/>
              <a:t>3   </a:t>
            </a:r>
            <a:r>
              <a:rPr lang="en-US" sz="3200" i="0" dirty="0" smtClean="0"/>
              <a:t>   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n-US" sz="3200" i="0" dirty="0" smtClean="0"/>
              <a:t>      Mg(NO</a:t>
            </a:r>
            <a:r>
              <a:rPr lang="en-US" sz="3200" i="0" baseline="-25000" dirty="0" smtClean="0"/>
              <a:t>3</a:t>
            </a:r>
            <a:r>
              <a:rPr lang="en-US" sz="3200" i="0" dirty="0" smtClean="0"/>
              <a:t>)</a:t>
            </a:r>
            <a:r>
              <a:rPr lang="en-US" sz="3200" i="0" baseline="-25000" dirty="0" smtClean="0"/>
              <a:t>2</a:t>
            </a:r>
            <a:r>
              <a:rPr lang="en-US" sz="3200" i="0" dirty="0" smtClean="0"/>
              <a:t> + 2NO</a:t>
            </a:r>
            <a:r>
              <a:rPr lang="en-US" sz="3200" i="0" baseline="-25000" dirty="0" smtClean="0"/>
              <a:t>2 </a:t>
            </a:r>
            <a:r>
              <a:rPr lang="en-US" sz="3200" i="0" dirty="0" smtClean="0"/>
              <a:t>+ 2H</a:t>
            </a:r>
            <a:r>
              <a:rPr lang="en-US" sz="3200" i="0" baseline="-25000" dirty="0" smtClean="0"/>
              <a:t>2</a:t>
            </a:r>
            <a:r>
              <a:rPr lang="en-US" sz="3200" i="0" dirty="0" smtClean="0"/>
              <a:t>O </a:t>
            </a:r>
            <a:endParaRPr lang="en-US" sz="3200" i="0" dirty="0"/>
          </a:p>
        </p:txBody>
      </p:sp>
      <p:sp>
        <p:nvSpPr>
          <p:cNvPr id="27" name="Text Box 34"/>
          <p:cNvSpPr txBox="1">
            <a:spLocks noChangeArrowheads="1"/>
          </p:cNvSpPr>
          <p:nvPr/>
        </p:nvSpPr>
        <p:spPr bwMode="auto">
          <a:xfrm>
            <a:off x="2689678" y="3632775"/>
            <a:ext cx="89172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 smtClean="0"/>
              <a:t>đặc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457200" y="4134224"/>
            <a:ext cx="7315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0,15                                                        0,3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096771" y="4833610"/>
            <a:ext cx="49329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Arial" pitchFamily="34" charset="0"/>
                <a:cs typeface="Arial" pitchFamily="34" charset="0"/>
              </a:rPr>
              <a:t>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Mg = 3,6 / 24 = 0,15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122171" y="5389741"/>
            <a:ext cx="49329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V </a:t>
            </a:r>
            <a:r>
              <a:rPr lang="en-US" sz="2800" dirty="0"/>
              <a:t>NO</a:t>
            </a:r>
            <a:r>
              <a:rPr lang="en-US" sz="2800" baseline="-25000" dirty="0"/>
              <a:t>2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 0,3 . 22,4 = 6,72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lít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5213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" grpId="0"/>
      <p:bldP spid="28" grpId="0"/>
      <p:bldP spid="2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8372929" cy="1447800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None/>
            </a:pPr>
            <a:r>
              <a:rPr lang="nl-NL" sz="2800" b="1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Câu </a:t>
            </a:r>
            <a:r>
              <a:rPr lang="nl-NL" sz="2800" b="1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nl-NL" sz="2800" b="1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Cho </a:t>
            </a:r>
            <a:r>
              <a:rPr lang="pt-BR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3,2 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gam </a:t>
            </a:r>
            <a:r>
              <a:rPr lang="pt-BR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đồng 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tác dụng với dung dịch HNO</a:t>
            </a:r>
            <a:r>
              <a:rPr lang="pt-BR" sz="2800" baseline="-250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đặc, </a:t>
            </a:r>
            <a:r>
              <a:rPr lang="pt-BR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dư. 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pt-BR" sz="2800" dirty="0" smtClean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ính 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thể tích khí NO</a:t>
            </a:r>
            <a:r>
              <a:rPr lang="pt-BR" sz="2800" baseline="-250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pt-BR" sz="2800" dirty="0">
                <a:solidFill>
                  <a:srgbClr val="303C18"/>
                </a:solidFill>
                <a:latin typeface="Arial" pitchFamily="34" charset="0"/>
                <a:cs typeface="Arial" pitchFamily="34" charset="0"/>
              </a:rPr>
              <a:t> (điều kiện tiêu chuẩn) thu được. </a:t>
            </a:r>
            <a:endParaRPr lang="en-US" sz="2800" dirty="0" smtClean="0">
              <a:solidFill>
                <a:srgbClr val="303C18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29029" y="36286"/>
            <a:ext cx="9144000" cy="609600"/>
            <a:chOff x="0" y="0"/>
            <a:chExt cx="5760" cy="384"/>
          </a:xfrm>
        </p:grpSpPr>
        <p:sp>
          <p:nvSpPr>
            <p:cNvPr id="8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38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Li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K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 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Ba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Ca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Na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Mg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Al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Mn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Zn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Cr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Ni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Sn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 Pb</a:t>
              </a:r>
              <a:r>
                <a:rPr lang="pt-BR" sz="1400" b="1" baseline="30000" dirty="0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30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Hg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 Pt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 Au</a:t>
              </a:r>
              <a:r>
                <a:rPr lang="pt-BR" sz="1400" b="1" baseline="30000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pt-BR" sz="1400" b="1" dirty="0">
                  <a:solidFill>
                    <a:srgbClr val="9900CC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342900" indent="-34290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None/>
              </a:pPr>
              <a:r>
                <a:rPr lang="pt-BR" sz="1400" b="1" dirty="0">
                  <a:latin typeface="Arial" pitchFamily="34" charset="0"/>
                  <a:cs typeface="Arial" pitchFamily="34" charset="0"/>
                </a:rPr>
                <a:t>Li   K    Ba     Ca   Na    Mg    Al   Mn    Zn    Cr   </a:t>
              </a:r>
              <a:r>
                <a:rPr lang="pt-BR" sz="1400" b="1" dirty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Ni     Sn     Pb     </a:t>
              </a:r>
              <a:r>
                <a:rPr lang="pt-BR" sz="1400" b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pt-BR" sz="1400" b="1" baseline="-250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  Cu      </a:t>
              </a:r>
              <a:r>
                <a:rPr lang="pt-BR" sz="1400" b="1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pt-BR" sz="1400" b="1" baseline="30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2+</a:t>
              </a:r>
              <a:r>
                <a:rPr lang="pt-BR" sz="1400" b="1" dirty="0">
                  <a:latin typeface="Arial" pitchFamily="34" charset="0"/>
                  <a:cs typeface="Arial" pitchFamily="34" charset="0"/>
                </a:rPr>
                <a:t>  Ag     Hg     Pt     Au</a:t>
              </a:r>
            </a:p>
          </p:txBody>
        </p:sp>
        <p:sp>
          <p:nvSpPr>
            <p:cNvPr id="9" name="Line 5"/>
            <p:cNvSpPr>
              <a:spLocks noChangeShapeType="1"/>
            </p:cNvSpPr>
            <p:nvPr/>
          </p:nvSpPr>
          <p:spPr bwMode="auto">
            <a:xfrm>
              <a:off x="0" y="192"/>
              <a:ext cx="57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752600" y="838200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sz="3400" b="1" dirty="0">
                <a:solidFill>
                  <a:srgbClr val="C00000"/>
                </a:solidFill>
                <a:latin typeface="Times New Roman" pitchFamily="18" charset="0"/>
              </a:rPr>
              <a:t>CỦNG CỐ VÀ BÀI TẬP</a:t>
            </a:r>
          </a:p>
        </p:txBody>
      </p:sp>
      <p:sp>
        <p:nvSpPr>
          <p:cNvPr id="26" name="Text Box 33"/>
          <p:cNvSpPr txBox="1">
            <a:spLocks noChangeArrowheads="1"/>
          </p:cNvSpPr>
          <p:nvPr/>
        </p:nvSpPr>
        <p:spPr bwMode="auto">
          <a:xfrm>
            <a:off x="61686" y="3276600"/>
            <a:ext cx="891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/>
              <a:t>  </a:t>
            </a:r>
            <a:r>
              <a:rPr lang="en-US" sz="3200" i="0" dirty="0" smtClean="0"/>
              <a:t> Cu </a:t>
            </a:r>
            <a:r>
              <a:rPr lang="en-US" sz="3200" i="0" dirty="0"/>
              <a:t>+ </a:t>
            </a:r>
            <a:r>
              <a:rPr lang="en-US" sz="3200" i="0" dirty="0" smtClean="0"/>
              <a:t> 4HNO</a:t>
            </a:r>
            <a:r>
              <a:rPr lang="en-US" sz="3200" i="0" baseline="-25000" dirty="0" smtClean="0"/>
              <a:t>3   </a:t>
            </a:r>
            <a:r>
              <a:rPr lang="en-US" sz="3200" i="0" dirty="0" smtClean="0"/>
              <a:t>   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n-US" sz="3200" i="0" dirty="0" smtClean="0"/>
              <a:t>      Cu(NO</a:t>
            </a:r>
            <a:r>
              <a:rPr lang="en-US" sz="3200" i="0" baseline="-25000" dirty="0" smtClean="0"/>
              <a:t>3</a:t>
            </a:r>
            <a:r>
              <a:rPr lang="en-US" sz="3200" i="0" dirty="0" smtClean="0"/>
              <a:t>)</a:t>
            </a:r>
            <a:r>
              <a:rPr lang="en-US" sz="3200" i="0" baseline="-25000" dirty="0" smtClean="0"/>
              <a:t>2</a:t>
            </a:r>
            <a:r>
              <a:rPr lang="en-US" sz="3200" i="0" dirty="0" smtClean="0"/>
              <a:t> + 2NO</a:t>
            </a:r>
            <a:r>
              <a:rPr lang="en-US" sz="3200" i="0" baseline="-25000" dirty="0" smtClean="0"/>
              <a:t>2 </a:t>
            </a:r>
            <a:r>
              <a:rPr lang="en-US" sz="3200" i="0" dirty="0" smtClean="0"/>
              <a:t>+ 2H</a:t>
            </a:r>
            <a:r>
              <a:rPr lang="en-US" sz="3200" i="0" baseline="-25000" dirty="0" smtClean="0"/>
              <a:t>2</a:t>
            </a:r>
            <a:r>
              <a:rPr lang="en-US" sz="3200" i="0" dirty="0" smtClean="0"/>
              <a:t>O </a:t>
            </a:r>
            <a:endParaRPr lang="en-US" sz="3200" i="0" dirty="0"/>
          </a:p>
        </p:txBody>
      </p:sp>
      <p:sp>
        <p:nvSpPr>
          <p:cNvPr id="27" name="Text Box 34"/>
          <p:cNvSpPr txBox="1">
            <a:spLocks noChangeArrowheads="1"/>
          </p:cNvSpPr>
          <p:nvPr/>
        </p:nvSpPr>
        <p:spPr bwMode="auto">
          <a:xfrm>
            <a:off x="2689678" y="3632775"/>
            <a:ext cx="89172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 smtClean="0"/>
              <a:t>đặc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457200" y="4134224"/>
            <a:ext cx="7315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0,05                                                       0,1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096771" y="4833610"/>
            <a:ext cx="49329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Arial" pitchFamily="34" charset="0"/>
                <a:cs typeface="Arial" pitchFamily="34" charset="0"/>
              </a:rPr>
              <a:t>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Cu = 3,2 / 64 = 0,05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122171" y="5365146"/>
            <a:ext cx="49329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V </a:t>
            </a:r>
            <a:r>
              <a:rPr lang="en-US" sz="2800" dirty="0"/>
              <a:t>NO</a:t>
            </a:r>
            <a:r>
              <a:rPr lang="en-US" sz="2800" baseline="-25000" dirty="0"/>
              <a:t>2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 0,1 . 22,4 = 2,24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lít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45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2" descr="top bar swoosh revis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7" t="16000"/>
          <a:stretch>
            <a:fillRect/>
          </a:stretch>
        </p:blipFill>
        <p:spPr bwMode="auto">
          <a:xfrm>
            <a:off x="609600" y="0"/>
            <a:ext cx="62817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12" descr="top bar swoosh revis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47" b="16000"/>
          <a:stretch>
            <a:fillRect/>
          </a:stretch>
        </p:blipFill>
        <p:spPr bwMode="auto">
          <a:xfrm>
            <a:off x="2252663" y="0"/>
            <a:ext cx="62817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5" name="TextBox 1"/>
          <p:cNvSpPr txBox="1">
            <a:spLocks noChangeArrowheads="1"/>
          </p:cNvSpPr>
          <p:nvPr/>
        </p:nvSpPr>
        <p:spPr bwMode="auto">
          <a:xfrm>
            <a:off x="631825" y="304800"/>
            <a:ext cx="7888288" cy="58420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OFFLINE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0732" name="TextBox 13"/>
          <p:cNvSpPr txBox="1">
            <a:spLocks noChangeArrowheads="1"/>
          </p:cNvSpPr>
          <p:nvPr/>
        </p:nvSpPr>
        <p:spPr bwMode="auto">
          <a:xfrm>
            <a:off x="1371600" y="4321402"/>
            <a:ext cx="62484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1, 2,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4,6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3)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33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4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84" t="4111" r="19862" b="8218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5" name="Picture 27" descr="Hoja Carta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1502510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HOA1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741863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7"/>
          <p:cNvSpPr>
            <a:spLocks noChangeArrowheads="1"/>
          </p:cNvSpPr>
          <p:nvPr/>
        </p:nvSpPr>
        <p:spPr bwMode="auto">
          <a:xfrm>
            <a:off x="620713" y="5334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sz="3600" b="1" dirty="0" err="1">
                <a:latin typeface="Times New Roman" pitchFamily="18" charset="0"/>
              </a:rPr>
              <a:t>Cảm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ơn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các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em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đã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tham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gia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bài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học</a:t>
            </a:r>
            <a:r>
              <a:rPr lang="en-US" sz="3600" b="1" dirty="0">
                <a:latin typeface="Times New Roman" pitchFamily="18" charset="0"/>
              </a:rPr>
              <a:t>.</a:t>
            </a:r>
          </a:p>
          <a:p>
            <a:pPr algn="ctr"/>
            <a:r>
              <a:rPr lang="en-US" sz="3600" b="1" dirty="0" err="1">
                <a:latin typeface="Times New Roman" pitchFamily="18" charset="0"/>
              </a:rPr>
              <a:t>Chúc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các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em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học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tốt</a:t>
            </a:r>
            <a:r>
              <a:rPr lang="en-US" sz="3600" b="1" dirty="0">
                <a:latin typeface="Times New Roman" pitchFamily="18" charset="0"/>
              </a:rPr>
              <a:t> 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599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Documents and Settings\Admin\Desktop\Elea ( 24- 02-2015)\AMIN Elearning3( 24- 02-2015)\Ghi âm\Slide1.mp3"/>
  <p:tag name="PPSNARRATION" val="1,533746686,C:\Documents and Settings\Admin\Desktop\Elea ( 24- 02-2015)\AMIN Elearning3( 27 02-2015)\BAI AMIN (A)\Media.ppc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Documents and Settings\Admin\Desktop\Elea ( 24- 02-2015)\AMIN Elearning3( 24- 02-2015)\Ghi âm\Slide29.mp3"/>
  <p:tag name="PPSNARRATION" val="42,533746686,C:\Documents and Settings\Admin\Desktop\Elea ( 24- 02-2015)\AMIN Elearning3( 27 02-2015)\BAI AMIN (A)\Media.ppcx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66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B8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1795</TotalTime>
  <Words>4118</Words>
  <Application>Microsoft Office PowerPoint</Application>
  <PresentationFormat>On-screen Show (4:3)</PresentationFormat>
  <Paragraphs>731</Paragraphs>
  <Slides>52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5" baseType="lpstr">
      <vt:lpstr>Office Theme</vt:lpstr>
      <vt:lpstr>Default Design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Một số ứng dụng về tính dẻo của kim loại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vietcom</dc:creator>
  <cp:lastModifiedBy>Windows User</cp:lastModifiedBy>
  <cp:revision>301</cp:revision>
  <dcterms:created xsi:type="dcterms:W3CDTF">2010-11-10T13:16:00Z</dcterms:created>
  <dcterms:modified xsi:type="dcterms:W3CDTF">2020-05-29T08:55:35Z</dcterms:modified>
</cp:coreProperties>
</file>